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69" r:id="rId2"/>
    <p:sldId id="274" r:id="rId3"/>
    <p:sldId id="272" r:id="rId4"/>
    <p:sldId id="279" r:id="rId5"/>
    <p:sldId id="275" r:id="rId6"/>
    <p:sldId id="281" r:id="rId7"/>
    <p:sldId id="257" r:id="rId8"/>
    <p:sldId id="280" r:id="rId9"/>
    <p:sldId id="282" r:id="rId10"/>
    <p:sldId id="283" r:id="rId11"/>
    <p:sldId id="276" r:id="rId12"/>
    <p:sldId id="284" r:id="rId13"/>
    <p:sldId id="277" r:id="rId14"/>
    <p:sldId id="286" r:id="rId15"/>
    <p:sldId id="285" r:id="rId16"/>
    <p:sldId id="278" r:id="rId17"/>
    <p:sldId id="287" r:id="rId18"/>
    <p:sldId id="288" r:id="rId1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AF1FE"/>
    <a:srgbClr val="D8D9FF"/>
    <a:srgbClr val="CE2E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7" d="100"/>
          <a:sy n="77" d="100"/>
        </p:scale>
        <p:origin x="806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762017-9502-4303-9BA8-C301F283D763}" type="datetimeFigureOut">
              <a:rPr lang="zh-CN" altLang="en-US" smtClean="0"/>
              <a:t>2023-08-04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84543D-9559-4474-AC7D-53113095A51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83933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2847DA-5E79-409A-95AE-C959971485E0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28343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93385F0-814A-E4F4-D377-AFAC3BA8C3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D50EFFD-D53C-EB06-73AB-B65637776C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065342B-3B3D-9492-5052-01F5C2A7FA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C0A89-AE90-49AB-82A7-E5946C578BF0}" type="datetimeFigureOut">
              <a:rPr lang="zh-CN" altLang="en-US" smtClean="0"/>
              <a:t>2023-08-04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753949F-A3F1-105D-4BAF-87977B85B1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E21A2F0-F793-0649-DF93-B71E3B25F0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45B50-FB85-44FA-A6EB-F554642C83B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52624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BAAD634-25F5-3F5E-96F9-84BB3BC1C7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16BCF3E-7898-ABE2-322B-67CAE4B8A2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6F0D4B8-E247-D71D-2992-E55330C227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C0A89-AE90-49AB-82A7-E5946C578BF0}" type="datetimeFigureOut">
              <a:rPr lang="zh-CN" altLang="en-US" smtClean="0"/>
              <a:t>2023-08-04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6D2AB85-CCCD-1A2B-5EC3-E8508406C4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6E6B718-566E-DB8A-379E-011C300353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45B50-FB85-44FA-A6EB-F554642C83B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14460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81B4B78C-F251-CA20-FD18-FEB58F40384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7D69BF6-DBBC-15E4-00E5-3CA666E255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EE3A7E2-5308-0633-921B-CA7A44A24A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C0A89-AE90-49AB-82A7-E5946C578BF0}" type="datetimeFigureOut">
              <a:rPr lang="zh-CN" altLang="en-US" smtClean="0"/>
              <a:t>2023-08-04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DDA542D-AAFD-9C28-CB49-3023742F90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670233D-838F-98D8-7023-F89C15DC2A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45B50-FB85-44FA-A6EB-F554642C83B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79601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标题 18">
            <a:extLst>
              <a:ext uri="{FF2B5EF4-FFF2-40B4-BE49-F238E27FC236}">
                <a16:creationId xmlns:a16="http://schemas.microsoft.com/office/drawing/2014/main" id="{A29A8894-B9AC-6E44-8549-3C85057951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369" y="2750817"/>
            <a:ext cx="10685889" cy="802793"/>
          </a:xfrm>
          <a:prstGeom prst="rect">
            <a:avLst/>
          </a:prstGeom>
        </p:spPr>
        <p:txBody>
          <a:bodyPr/>
          <a:lstStyle>
            <a:lvl1pPr>
              <a:defRPr sz="4800" b="1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  <p:sp>
        <p:nvSpPr>
          <p:cNvPr id="39" name="文本占位符 38">
            <a:extLst>
              <a:ext uri="{FF2B5EF4-FFF2-40B4-BE49-F238E27FC236}">
                <a16:creationId xmlns:a16="http://schemas.microsoft.com/office/drawing/2014/main" id="{90645341-7C8A-5840-ADAD-30EFA9D19B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47370" y="3553609"/>
            <a:ext cx="4472517" cy="465667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2pPr>
            <a:lvl3pPr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3pPr>
            <a:lvl4pPr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4pPr>
            <a:lvl5pPr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5pPr>
          </a:lstStyle>
          <a:p>
            <a:pPr lvl="0"/>
            <a:r>
              <a:rPr kumimoji="1" lang="zh-CN" altLang="en-US" dirty="0"/>
              <a:t>单击此处编辑母版文本样式</a:t>
            </a:r>
          </a:p>
        </p:txBody>
      </p:sp>
      <p:sp>
        <p:nvSpPr>
          <p:cNvPr id="43" name="文本占位符 42">
            <a:extLst>
              <a:ext uri="{FF2B5EF4-FFF2-40B4-BE49-F238E27FC236}">
                <a16:creationId xmlns:a16="http://schemas.microsoft.com/office/drawing/2014/main" id="{3F77971E-3B25-B747-9587-53F9F578B26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523" y="5174896"/>
            <a:ext cx="4472517" cy="328083"/>
          </a:xfrm>
          <a:prstGeom prst="rect">
            <a:avLst/>
          </a:prstGeom>
        </p:spPr>
        <p:txBody>
          <a:bodyPr/>
          <a:lstStyle>
            <a:lvl1pPr marL="304792" indent="-304792">
              <a:buClr>
                <a:srgbClr val="002060"/>
              </a:buClr>
              <a:buSzPct val="85000"/>
              <a:buFont typeface="Wingdings" pitchFamily="2" charset="2"/>
              <a:buChar char="l"/>
              <a:defRPr sz="1467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>
              <a:defRPr sz="1467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2pPr>
            <a:lvl3pPr>
              <a:defRPr sz="1467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3pPr>
            <a:lvl4pPr>
              <a:defRPr sz="1467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4pPr>
            <a:lvl5pPr>
              <a:defRPr sz="1467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5pPr>
          </a:lstStyle>
          <a:p>
            <a:pPr lvl="0"/>
            <a:r>
              <a:rPr kumimoji="1" lang="zh-CN" altLang="en-US" dirty="0"/>
              <a:t>单击此处编辑母版文本样式</a:t>
            </a:r>
          </a:p>
        </p:txBody>
      </p:sp>
      <p:sp>
        <p:nvSpPr>
          <p:cNvPr id="45" name="文本占位符 44">
            <a:extLst>
              <a:ext uri="{FF2B5EF4-FFF2-40B4-BE49-F238E27FC236}">
                <a16:creationId xmlns:a16="http://schemas.microsoft.com/office/drawing/2014/main" id="{7B5891B2-94C0-4C4E-862A-8292B9E1486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11201" y="5672667"/>
            <a:ext cx="4409017" cy="328084"/>
          </a:xfrm>
          <a:prstGeom prst="rect">
            <a:avLst/>
          </a:prstGeom>
        </p:spPr>
        <p:txBody>
          <a:bodyPr/>
          <a:lstStyle>
            <a:lvl1pPr marL="304792" indent="-304792">
              <a:buClr>
                <a:srgbClr val="7030A0"/>
              </a:buClr>
              <a:buSzPct val="85000"/>
              <a:buFont typeface="Wingdings" pitchFamily="2" charset="2"/>
              <a:buChar char="l"/>
              <a:defRPr sz="1467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>
              <a:defRPr sz="1467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2pPr>
            <a:lvl3pPr>
              <a:defRPr sz="1467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3pPr>
            <a:lvl4pPr>
              <a:defRPr sz="1467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4pPr>
            <a:lvl5pPr>
              <a:defRPr sz="1467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5pPr>
          </a:lstStyle>
          <a:p>
            <a:pPr lvl="0"/>
            <a:r>
              <a:rPr kumimoji="1"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0484543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9EE41C2-053D-BE47-9112-920BB373258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21396" y="901682"/>
            <a:ext cx="2065867" cy="6032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 i="1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>
              <a:defRPr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2pPr>
            <a:lvl3pPr>
              <a:defRPr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3pPr>
            <a:lvl4pPr>
              <a:defRPr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4pPr>
            <a:lvl5pPr>
              <a:defRPr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5pPr>
          </a:lstStyle>
          <a:p>
            <a:pPr lvl="0"/>
            <a:r>
              <a:rPr kumimoji="1" lang="zh-CN" altLang="en-US" dirty="0"/>
              <a:t>目录</a:t>
            </a:r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E72B6DD4-92E1-E942-A6B8-8943866DC7D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68644" y="1316659"/>
            <a:ext cx="2065865" cy="37654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867" b="1" i="1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>
              <a:defRPr sz="1867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2pPr>
            <a:lvl3pPr>
              <a:defRPr sz="1867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3pPr>
            <a:lvl4pPr>
              <a:defRPr sz="1867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4pPr>
            <a:lvl5pPr>
              <a:defRPr sz="1867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5pPr>
          </a:lstStyle>
          <a:p>
            <a:pPr lvl="0"/>
            <a:r>
              <a:rPr kumimoji="1" lang="en-US" altLang="zh-CN" dirty="0"/>
              <a:t>CONTENT</a:t>
            </a:r>
            <a:endParaRPr kumimoji="1" lang="zh-CN" altLang="en-US" dirty="0"/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320A3C4E-D8D9-8C45-996E-E2B02DC9A9F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119023" y="2597848"/>
            <a:ext cx="4892455" cy="3582965"/>
          </a:xfrm>
          <a:prstGeom prst="rect">
            <a:avLst/>
          </a:prstGeom>
        </p:spPr>
        <p:txBody>
          <a:bodyPr/>
          <a:lstStyle>
            <a:lvl1pPr marL="304792" indent="-304792">
              <a:lnSpc>
                <a:spcPts val="5440"/>
              </a:lnSpc>
              <a:spcBef>
                <a:spcPts val="0"/>
              </a:spcBef>
              <a:buClr>
                <a:schemeClr val="accent1">
                  <a:lumMod val="75000"/>
                </a:schemeClr>
              </a:buClr>
              <a:buSzPct val="90000"/>
              <a:buFont typeface="Wingdings" pitchFamily="2" charset="2"/>
              <a:buChar char="l"/>
              <a:defRPr sz="1867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>
              <a:defRPr sz="2133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2pPr>
            <a:lvl3pPr>
              <a:defRPr sz="2133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3pPr>
            <a:lvl4pPr>
              <a:defRPr sz="2133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4pPr>
            <a:lvl5pPr>
              <a:defRPr sz="2133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5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点击此处编辑母版文本样式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点击此处编辑母版文本样式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点击此处编辑母版文本样式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6137256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55457165-C228-B340-9BCD-F81B62DF164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41645" y="2975462"/>
            <a:ext cx="5554355" cy="907076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3200" b="1" i="1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1310676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55457165-C228-B340-9BCD-F81B62DF164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31045" y="922388"/>
            <a:ext cx="5140887" cy="50884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 i="1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049401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739EF8-2910-CF45-67BC-5C0E8E29B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5D9FBA3-3999-DF89-9F51-67A5D0FBF6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173249A-B076-EA5B-8B34-7E8BA666A7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C0A89-AE90-49AB-82A7-E5946C578BF0}" type="datetimeFigureOut">
              <a:rPr lang="zh-CN" altLang="en-US" smtClean="0"/>
              <a:t>2023-08-04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18D7A95-D11A-9AAB-E70C-F5F5BED5B3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F21C5B6-C2F9-976E-C044-01AC5C9ED2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45B50-FB85-44FA-A6EB-F554642C83B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86012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0268A41-9426-0227-ABAA-2E21732A7E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E1338C1-5C9D-2BC7-1382-BD3E14D4D3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ADAA901-D306-6A5A-D3C7-6814F5E054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C0A89-AE90-49AB-82A7-E5946C578BF0}" type="datetimeFigureOut">
              <a:rPr lang="zh-CN" altLang="en-US" smtClean="0"/>
              <a:t>2023-08-04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5BDAA0F-31E3-DFD6-E178-D2CB423C73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8F70F3D-26A3-C5B9-8E2D-A9DC0313A8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45B50-FB85-44FA-A6EB-F554642C83B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92142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008540-22FE-AA75-6F7B-F08F49FC0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6B626D1-38FA-5E4E-0792-5104FF580F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FEC5A2A-3670-D9C3-25A2-860C30F142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7386901-EE35-2B50-447A-C63312DBDD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C0A89-AE90-49AB-82A7-E5946C578BF0}" type="datetimeFigureOut">
              <a:rPr lang="zh-CN" altLang="en-US" smtClean="0"/>
              <a:t>2023-08-04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523BB2F-B2E4-4CF3-6912-C1636B48BD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F98512D-AAD8-EE77-9DAC-E096159506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45B50-FB85-44FA-A6EB-F554642C83B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82957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AC8174-2EB7-1290-8720-B4CF653674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02DD72F-FA06-F932-45D7-0E3ABF5231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4436E1E-988E-1CC5-DE1C-550C0C23FE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3CDB629-8BB3-A058-1452-AAE5FAA0D9E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789A0529-AA73-DF23-CEDE-D617F9C360E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CEB9DAAC-5595-071F-40B5-79E576231A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C0A89-AE90-49AB-82A7-E5946C578BF0}" type="datetimeFigureOut">
              <a:rPr lang="zh-CN" altLang="en-US" smtClean="0"/>
              <a:t>2023-08-04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2442698D-DB40-1C08-15A0-466282DC75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73E385EC-2999-7ACF-5247-7F63AD3B0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45B50-FB85-44FA-A6EB-F554642C83B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0285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609F93-4034-FE8E-4C44-A0C583814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8F0EB6D-17D1-6290-56A9-AE162C3139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C0A89-AE90-49AB-82A7-E5946C578BF0}" type="datetimeFigureOut">
              <a:rPr lang="zh-CN" altLang="en-US" smtClean="0"/>
              <a:t>2023-08-04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A8ED6FF-EB91-4E33-7F05-18CDF8AC0B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D583FEB-1DF7-2CC0-DB66-4C9738DDB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45B50-FB85-44FA-A6EB-F554642C83B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93478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5B8B9B6-90E6-2F07-24C1-80E56D0C98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C0A89-AE90-49AB-82A7-E5946C578BF0}" type="datetimeFigureOut">
              <a:rPr lang="zh-CN" altLang="en-US" smtClean="0"/>
              <a:t>2023-08-04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218DE843-6ECD-84DA-DDE6-A3858E5E15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81C44F5-2612-0B34-9793-4B84CF529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45B50-FB85-44FA-A6EB-F554642C83B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11219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6E66839-2F49-5FA7-9C05-69271A66B7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B4F4A2D-13D9-3D66-90B9-1F759F4AB5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7E19651-F038-56ED-810E-E6CD3CC6DD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81308FF-F387-1FDC-F02B-D92B1AC74E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C0A89-AE90-49AB-82A7-E5946C578BF0}" type="datetimeFigureOut">
              <a:rPr lang="zh-CN" altLang="en-US" smtClean="0"/>
              <a:t>2023-08-04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FD83C75-47F8-A59D-BE45-AC73696343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F11DEAD-B7D0-E55C-A49C-CC2ED241ED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45B50-FB85-44FA-A6EB-F554642C83B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66817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82F48E-39D5-5B76-9AE9-1BB4D9555F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40DBCEF9-5FE3-0836-EAE0-8A3EA2F651D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2F9ECB9-B61C-99EE-6B75-98C2A7075F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2EA1D7A-F146-C126-D57C-933E479A4B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C0A89-AE90-49AB-82A7-E5946C578BF0}" type="datetimeFigureOut">
              <a:rPr lang="zh-CN" altLang="en-US" smtClean="0"/>
              <a:t>2023-08-04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B5C10AE-4E6C-6334-487B-A2A7C4B8F1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86274B9-35B4-CED3-7A46-3933410E22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45B50-FB85-44FA-A6EB-F554642C83B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42556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D24AF0DE-EAFD-4561-31ED-998402CC18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6FE5385-4115-F782-52AB-9F8B885799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6564909-1277-4A1B-C5F1-3F08D6C545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4C0A89-AE90-49AB-82A7-E5946C578BF0}" type="datetimeFigureOut">
              <a:rPr lang="zh-CN" altLang="en-US" smtClean="0"/>
              <a:t>2023-08-04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6B592D1-523E-E526-3FAA-273E61ACE4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DE01B10-E226-4F70-6392-E00D88DCF2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D45B50-FB85-44FA-A6EB-F554642C83B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95440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7" Type="http://schemas.openxmlformats.org/officeDocument/2006/relationships/image" Target="../media/image36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0.png"/><Relationship Id="rId10" Type="http://schemas.openxmlformats.org/officeDocument/2006/relationships/image" Target="../media/image11.png"/><Relationship Id="rId4" Type="http://schemas.openxmlformats.org/officeDocument/2006/relationships/image" Target="../media/image6.png"/><Relationship Id="rId9" Type="http://schemas.openxmlformats.org/officeDocument/2006/relationships/image" Target="../media/image10.png"/><Relationship Id="rId1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F466DFC-4528-8743-96FE-DFFE62F093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0654" y="2173817"/>
            <a:ext cx="10684933" cy="802217"/>
          </a:xfrm>
        </p:spPr>
        <p:txBody>
          <a:bodyPr>
            <a:normAutofit fontScale="90000"/>
          </a:bodyPr>
          <a:lstStyle/>
          <a:p>
            <a:r>
              <a:rPr lang="zh-CN" altLang="en-US" sz="5867" dirty="0"/>
              <a:t>深度确定性策略梯度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9B8A720-2A67-D74A-996E-AF9D1F75C15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20602" y="3196167"/>
            <a:ext cx="9486438" cy="685800"/>
          </a:xfrm>
        </p:spPr>
        <p:txBody>
          <a:bodyPr>
            <a:normAutofit/>
          </a:bodyPr>
          <a:lstStyle/>
          <a:p>
            <a:r>
              <a:rPr lang="en-US" altLang="zh-CN" sz="2133" dirty="0"/>
              <a:t>Deep Deterministic Policy Gradient-DDPG</a:t>
            </a:r>
            <a:endParaRPr lang="zh-CN" altLang="en-US" sz="2133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72CBD07-3C8F-1447-839F-BC46255E5AF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50654" y="4387715"/>
            <a:ext cx="4472517" cy="328083"/>
          </a:xfrm>
        </p:spPr>
        <p:txBody>
          <a:bodyPr>
            <a:normAutofit lnSpcReduction="10000"/>
          </a:bodyPr>
          <a:lstStyle/>
          <a:p>
            <a:r>
              <a:rPr lang="zh-CN" altLang="en-US" sz="1867" dirty="0"/>
              <a:t>何子腾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8C851A4-FE3C-5849-A667-4B35AB28729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50654" y="4885131"/>
            <a:ext cx="4409017" cy="328084"/>
          </a:xfrm>
        </p:spPr>
        <p:txBody>
          <a:bodyPr>
            <a:normAutofit lnSpcReduction="10000"/>
          </a:bodyPr>
          <a:lstStyle/>
          <a:p>
            <a:r>
              <a:rPr lang="en-US" altLang="zh-CN" sz="1867" dirty="0"/>
              <a:t>2023.8</a:t>
            </a:r>
            <a:endParaRPr lang="zh-CN" altLang="en-US" sz="1867" dirty="0"/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F6CE516C-1E70-32DF-5D36-1914591B10A0}"/>
              </a:ext>
            </a:extLst>
          </p:cNvPr>
          <p:cNvGrpSpPr/>
          <p:nvPr/>
        </p:nvGrpSpPr>
        <p:grpSpPr>
          <a:xfrm>
            <a:off x="9916160" y="437401"/>
            <a:ext cx="1573877" cy="1545667"/>
            <a:chOff x="5437761" y="2329774"/>
            <a:chExt cx="2198451" cy="2198451"/>
          </a:xfrm>
        </p:grpSpPr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92A7EB50-B9DF-FD13-0492-2E6C5303067C}"/>
                </a:ext>
              </a:extLst>
            </p:cNvPr>
            <p:cNvSpPr/>
            <p:nvPr/>
          </p:nvSpPr>
          <p:spPr>
            <a:xfrm>
              <a:off x="5437761" y="2329774"/>
              <a:ext cx="2198451" cy="219845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E277B729-7D17-D123-3941-F320582EC2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25307" y="2417320"/>
              <a:ext cx="2023358" cy="202335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184512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E33799FA-8A10-984B-B578-E91D45DB35D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4378" y="523111"/>
            <a:ext cx="5140887" cy="508848"/>
          </a:xfrm>
        </p:spPr>
        <p:txBody>
          <a:bodyPr>
            <a:normAutofit lnSpcReduction="10000"/>
          </a:bodyPr>
          <a:lstStyle/>
          <a:p>
            <a:r>
              <a:rPr lang="en-US" altLang="zh-CN" sz="3200" b="1" i="0" dirty="0">
                <a:solidFill>
                  <a:schemeClr val="bg1">
                    <a:lumMod val="50000"/>
                  </a:schemeClr>
                </a:solidFill>
              </a:rPr>
              <a:t>Actor, Critic-</a:t>
            </a:r>
            <a:r>
              <a:rPr lang="zh-CN" altLang="en-US" sz="3200" b="1" i="0" dirty="0">
                <a:solidFill>
                  <a:schemeClr val="bg1">
                    <a:lumMod val="50000"/>
                  </a:schemeClr>
                </a:solidFill>
              </a:rPr>
              <a:t>目标网络</a:t>
            </a:r>
          </a:p>
        </p:txBody>
      </p:sp>
      <p:sp>
        <p:nvSpPr>
          <p:cNvPr id="8" name="文本占位符 2">
            <a:extLst>
              <a:ext uri="{FF2B5EF4-FFF2-40B4-BE49-F238E27FC236}">
                <a16:creationId xmlns:a16="http://schemas.microsoft.com/office/drawing/2014/main" id="{A26750B6-0506-9FD5-7F50-190B68BCAD29}"/>
              </a:ext>
            </a:extLst>
          </p:cNvPr>
          <p:cNvSpPr txBox="1">
            <a:spLocks/>
          </p:cNvSpPr>
          <p:nvPr/>
        </p:nvSpPr>
        <p:spPr>
          <a:xfrm>
            <a:off x="3615397" y="985144"/>
            <a:ext cx="9486438" cy="685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i="1" kern="120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133" dirty="0"/>
              <a:t>Deep Deterministic Policy Gradient-DDPG</a:t>
            </a:r>
            <a:endParaRPr lang="zh-CN" altLang="en-US" sz="2133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ïṡ1íde">
                <a:extLst>
                  <a:ext uri="{FF2B5EF4-FFF2-40B4-BE49-F238E27FC236}">
                    <a16:creationId xmlns:a16="http://schemas.microsoft.com/office/drawing/2014/main" id="{855D0E68-CDB0-8952-F1C6-3B18D500203A}"/>
                  </a:ext>
                </a:extLst>
              </p:cNvPr>
              <p:cNvSpPr/>
              <p:nvPr/>
            </p:nvSpPr>
            <p:spPr>
              <a:xfrm>
                <a:off x="923033" y="1921516"/>
                <a:ext cx="8775149" cy="4936484"/>
              </a:xfrm>
              <a:prstGeom prst="snip2SameRect">
                <a:avLst>
                  <a:gd name="adj1" fmla="val 0"/>
                  <a:gd name="adj2" fmla="val 0"/>
                </a:avLst>
              </a:prstGeom>
              <a:ln>
                <a:noFill/>
              </a:ln>
            </p:spPr>
            <p:txBody>
              <a:bodyPr wrap="square" anchor="t"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180000" indent="-228600" defTabSz="914400">
                  <a:lnSpc>
                    <a:spcPts val="3000"/>
                  </a:lnSpc>
                  <a:buClr>
                    <a:schemeClr val="accent1">
                      <a:lumMod val="75000"/>
                    </a:schemeClr>
                  </a:buClr>
                  <a:buSzPct val="90000"/>
                  <a:buFont typeface="Wingdings" pitchFamily="2" charset="2"/>
                  <a:buChar char="l"/>
                </a:pPr>
                <a:r>
                  <a:rPr kumimoji="1" lang="zh-CN" altLang="en-US" sz="1600" b="1" dirty="0">
                    <a:solidFill>
                      <a:schemeClr val="bg1">
                        <a:lumMod val="50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sym typeface="Open Sans" panose="020B0606030504020204" pitchFamily="34" charset="0"/>
                  </a:rPr>
                  <a:t>针对目标网络参数的更新，</a:t>
                </a:r>
                <a:r>
                  <a:rPr kumimoji="1" lang="en-US" altLang="zh-CN" sz="1600" b="1" dirty="0">
                    <a:solidFill>
                      <a:schemeClr val="bg1">
                        <a:lumMod val="50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sym typeface="Open Sans" panose="020B0606030504020204" pitchFamily="34" charset="0"/>
                  </a:rPr>
                  <a:t>DDPG</a:t>
                </a:r>
                <a:r>
                  <a:rPr kumimoji="1" lang="zh-CN" altLang="en-US" sz="1600" b="1" dirty="0">
                    <a:solidFill>
                      <a:schemeClr val="bg1">
                        <a:lumMod val="50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sym typeface="Open Sans" panose="020B0606030504020204" pitchFamily="34" charset="0"/>
                  </a:rPr>
                  <a:t>从预测网络到目标网络的负值和</a:t>
                </a:r>
                <a:r>
                  <a:rPr kumimoji="1" lang="en-US" altLang="zh-CN" sz="1600" b="1" dirty="0">
                    <a:solidFill>
                      <a:schemeClr val="bg1">
                        <a:lumMod val="50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sym typeface="Open Sans" panose="020B0606030504020204" pitchFamily="34" charset="0"/>
                  </a:rPr>
                  <a:t>DQN</a:t>
                </a:r>
                <a:r>
                  <a:rPr kumimoji="1" lang="zh-CN" altLang="en-US" sz="1600" b="1" dirty="0">
                    <a:solidFill>
                      <a:schemeClr val="bg1">
                        <a:lumMod val="50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sym typeface="Open Sans" panose="020B0606030504020204" pitchFamily="34" charset="0"/>
                  </a:rPr>
                  <a:t>由比较大的差异。</a:t>
                </a:r>
                <a:r>
                  <a:rPr kumimoji="1" lang="en-US" altLang="zh-CN" sz="1600" b="1" dirty="0">
                    <a:solidFill>
                      <a:schemeClr val="bg1">
                        <a:lumMod val="50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sym typeface="Open Sans" panose="020B0606030504020204" pitchFamily="34" charset="0"/>
                  </a:rPr>
                  <a:t>DQN</a:t>
                </a:r>
                <a:r>
                  <a:rPr kumimoji="1" lang="zh-CN" altLang="en-US" sz="1600" b="1" dirty="0">
                    <a:solidFill>
                      <a:schemeClr val="bg1">
                        <a:lumMod val="50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sym typeface="Open Sans" panose="020B0606030504020204" pitchFamily="34" charset="0"/>
                  </a:rPr>
                  <a:t>直接将当前</a:t>
                </a:r>
                <a:r>
                  <a:rPr kumimoji="1" lang="en-US" altLang="zh-CN" sz="1600" b="1" dirty="0">
                    <a:solidFill>
                      <a:schemeClr val="bg1">
                        <a:lumMod val="50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sym typeface="Open Sans" panose="020B0606030504020204" pitchFamily="34" charset="0"/>
                  </a:rPr>
                  <a:t>Q</a:t>
                </a:r>
                <a:r>
                  <a:rPr kumimoji="1" lang="zh-CN" altLang="en-US" sz="1600" b="1" dirty="0">
                    <a:solidFill>
                      <a:schemeClr val="bg1">
                        <a:lumMod val="50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sym typeface="Open Sans" panose="020B0606030504020204" pitchFamily="34" charset="0"/>
                  </a:rPr>
                  <a:t>网络的参数复制到目标</a:t>
                </a:r>
                <a:r>
                  <a:rPr kumimoji="1" lang="en-US" altLang="zh-CN" sz="1600" b="1" dirty="0">
                    <a:solidFill>
                      <a:schemeClr val="bg1">
                        <a:lumMod val="50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sym typeface="Open Sans" panose="020B0606030504020204" pitchFamily="34" charset="0"/>
                  </a:rPr>
                  <a:t>Q</a:t>
                </a:r>
                <a:r>
                  <a:rPr kumimoji="1" lang="zh-CN" altLang="en-US" sz="1600" b="1" dirty="0">
                    <a:solidFill>
                      <a:schemeClr val="bg1">
                        <a:lumMod val="50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sym typeface="Open Sans" panose="020B0606030504020204" pitchFamily="34" charset="0"/>
                  </a:rPr>
                  <a:t>网络；</a:t>
                </a:r>
                <a:r>
                  <a:rPr kumimoji="1" lang="en-US" altLang="zh-CN" sz="1600" b="1" dirty="0">
                    <a:solidFill>
                      <a:schemeClr val="bg1">
                        <a:lumMod val="50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sym typeface="Open Sans" panose="020B0606030504020204" pitchFamily="34" charset="0"/>
                  </a:rPr>
                  <a:t>DDPG</a:t>
                </a:r>
                <a:r>
                  <a:rPr kumimoji="1" lang="zh-CN" altLang="en-US" sz="1600" b="1" dirty="0">
                    <a:solidFill>
                      <a:schemeClr val="bg1">
                        <a:lumMod val="50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sym typeface="Open Sans" panose="020B0606030504020204" pitchFamily="34" charset="0"/>
                  </a:rPr>
                  <a:t>这里没有使用这种硬更新，而是使用了软更新机制，即每次减小参数更新的幅度，即：</a:t>
                </a:r>
                <a:endParaRPr kumimoji="1" lang="en-US" altLang="zh-CN" sz="1600" b="1" dirty="0">
                  <a:solidFill>
                    <a:schemeClr val="bg1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Open Sans" panose="020B0606030504020204" pitchFamily="34" charset="0"/>
                </a:endParaRPr>
              </a:p>
              <a:p>
                <a:pPr algn="ctr" defTabSz="914400">
                  <a:lnSpc>
                    <a:spcPts val="3000"/>
                  </a:lnSpc>
                  <a:buClr>
                    <a:schemeClr val="accent1">
                      <a:lumMod val="75000"/>
                    </a:schemeClr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sz="1600" b="1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sym typeface="Open Sans" panose="020B0606030504020204" pitchFamily="34" charset="0"/>
                            </a:rPr>
                          </m:ctrlPr>
                        </m:sSupPr>
                        <m:e>
                          <m:r>
                            <a:rPr kumimoji="1" lang="en-US" altLang="zh-CN" sz="1600" b="1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sym typeface="Open Sans" panose="020B0606030504020204" pitchFamily="34" charset="0"/>
                            </a:rPr>
                            <m:t>𝜽</m:t>
                          </m:r>
                        </m:e>
                        <m:sup>
                          <m:sSup>
                            <m:sSupPr>
                              <m:ctrlPr>
                                <a:rPr kumimoji="1" lang="en-US" altLang="zh-CN" sz="1600" b="1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sym typeface="Open Sans" panose="020B0606030504020204" pitchFamily="34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1600" b="1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sym typeface="Open Sans" panose="020B0606030504020204" pitchFamily="34" charset="0"/>
                                </a:rPr>
                                <m:t>𝑸</m:t>
                              </m:r>
                            </m:e>
                            <m:sup>
                              <m:r>
                                <a:rPr kumimoji="1" lang="en-US" altLang="zh-CN" sz="1600" b="1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sym typeface="Open Sans" panose="020B0606030504020204" pitchFamily="34" charset="0"/>
                                </a:rPr>
                                <m:t>′</m:t>
                              </m:r>
                            </m:sup>
                          </m:sSup>
                        </m:sup>
                      </m:sSup>
                      <m:r>
                        <a:rPr kumimoji="1" lang="en-US" altLang="zh-CN" sz="1600" b="1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sym typeface="Open Sans" panose="020B0606030504020204" pitchFamily="34" charset="0"/>
                        </a:rPr>
                        <m:t>←</m:t>
                      </m:r>
                      <m:r>
                        <a:rPr kumimoji="1" lang="en-US" altLang="zh-CN" sz="1600" b="1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sym typeface="Open Sans" panose="020B0606030504020204" pitchFamily="34" charset="0"/>
                        </a:rPr>
                        <m:t>𝝉</m:t>
                      </m:r>
                      <m:sSup>
                        <m:sSupPr>
                          <m:ctrlPr>
                            <a:rPr kumimoji="1" lang="en-US" altLang="zh-CN" sz="1600" b="1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sym typeface="Open Sans" panose="020B0606030504020204" pitchFamily="34" charset="0"/>
                            </a:rPr>
                          </m:ctrlPr>
                        </m:sSupPr>
                        <m:e>
                          <m:r>
                            <a:rPr kumimoji="1" lang="en-US" altLang="zh-CN" sz="1600" b="1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sym typeface="Open Sans" panose="020B0606030504020204" pitchFamily="34" charset="0"/>
                            </a:rPr>
                            <m:t>𝜽</m:t>
                          </m:r>
                        </m:e>
                        <m:sup>
                          <m:r>
                            <a:rPr kumimoji="1" lang="en-US" altLang="zh-CN" sz="1600" b="1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sym typeface="Open Sans" panose="020B0606030504020204" pitchFamily="34" charset="0"/>
                            </a:rPr>
                            <m:t>𝑸</m:t>
                          </m:r>
                        </m:sup>
                      </m:sSup>
                      <m:r>
                        <a:rPr kumimoji="1" lang="en-US" altLang="zh-CN" sz="1600" b="1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sym typeface="Open Sans" panose="020B0606030504020204" pitchFamily="34" charset="0"/>
                        </a:rPr>
                        <m:t>+</m:t>
                      </m:r>
                      <m:d>
                        <m:dPr>
                          <m:ctrlPr>
                            <a:rPr kumimoji="1" lang="en-US" altLang="zh-CN" sz="1600" b="1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sym typeface="Open Sans" panose="020B0606030504020204" pitchFamily="34" charset="0"/>
                            </a:rPr>
                          </m:ctrlPr>
                        </m:dPr>
                        <m:e>
                          <m:r>
                            <a:rPr kumimoji="1" lang="en-US" altLang="zh-CN" sz="1600" b="1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sym typeface="Open Sans" panose="020B0606030504020204" pitchFamily="34" charset="0"/>
                            </a:rPr>
                            <m:t>𝟏</m:t>
                          </m:r>
                          <m:r>
                            <a:rPr kumimoji="1" lang="en-US" altLang="zh-CN" sz="1600" b="1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sym typeface="Open Sans" panose="020B0606030504020204" pitchFamily="34" charset="0"/>
                            </a:rPr>
                            <m:t>−</m:t>
                          </m:r>
                          <m:r>
                            <a:rPr kumimoji="1" lang="en-US" altLang="zh-CN" sz="1600" b="1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sym typeface="Open Sans" panose="020B0606030504020204" pitchFamily="34" charset="0"/>
                            </a:rPr>
                            <m:t>𝝉</m:t>
                          </m:r>
                        </m:e>
                      </m:d>
                      <m:sSup>
                        <m:sSupPr>
                          <m:ctrlPr>
                            <a:rPr kumimoji="1" lang="en-US" altLang="zh-CN" sz="1600" b="1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sym typeface="Open Sans" panose="020B0606030504020204" pitchFamily="34" charset="0"/>
                            </a:rPr>
                          </m:ctrlPr>
                        </m:sSupPr>
                        <m:e>
                          <m:r>
                            <a:rPr kumimoji="1" lang="en-US" altLang="zh-CN" sz="1600" b="1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sym typeface="Open Sans" panose="020B0606030504020204" pitchFamily="34" charset="0"/>
                            </a:rPr>
                            <m:t>𝜽</m:t>
                          </m:r>
                        </m:e>
                        <m:sup>
                          <m:sSup>
                            <m:sSupPr>
                              <m:ctrlPr>
                                <a:rPr kumimoji="1" lang="en-US" altLang="zh-CN" sz="1600" b="1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sym typeface="Open Sans" panose="020B0606030504020204" pitchFamily="34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1600" b="1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sym typeface="Open Sans" panose="020B0606030504020204" pitchFamily="34" charset="0"/>
                                </a:rPr>
                                <m:t>𝑸</m:t>
                              </m:r>
                            </m:e>
                            <m:sup>
                              <m:r>
                                <a:rPr kumimoji="1" lang="en-US" altLang="zh-CN" sz="1600" b="1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sym typeface="Open Sans" panose="020B0606030504020204" pitchFamily="34" charset="0"/>
                                </a:rPr>
                                <m:t>′</m:t>
                              </m:r>
                            </m:sup>
                          </m:sSup>
                        </m:sup>
                      </m:sSup>
                    </m:oMath>
                  </m:oMathPara>
                </a14:m>
                <a:endParaRPr kumimoji="1" lang="en-US" altLang="zh-CN" sz="1600" b="1" dirty="0">
                  <a:solidFill>
                    <a:schemeClr val="bg1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Open Sans" panose="020B0606030504020204" pitchFamily="34" charset="0"/>
                </a:endParaRPr>
              </a:p>
              <a:p>
                <a:pPr algn="ctr" defTabSz="914400">
                  <a:lnSpc>
                    <a:spcPts val="3000"/>
                  </a:lnSpc>
                  <a:buClr>
                    <a:schemeClr val="accent1">
                      <a:lumMod val="75000"/>
                    </a:schemeClr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sz="1600" b="1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sym typeface="Open Sans" panose="020B0606030504020204" pitchFamily="34" charset="0"/>
                            </a:rPr>
                          </m:ctrlPr>
                        </m:sSupPr>
                        <m:e>
                          <m:r>
                            <a:rPr kumimoji="1" lang="en-US" altLang="zh-CN" sz="1600" b="1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sym typeface="Open Sans" panose="020B0606030504020204" pitchFamily="34" charset="0"/>
                            </a:rPr>
                            <m:t>𝜽</m:t>
                          </m:r>
                        </m:e>
                        <m:sup>
                          <m:sSup>
                            <m:sSupPr>
                              <m:ctrlPr>
                                <a:rPr kumimoji="1" lang="en-US" altLang="zh-CN" sz="1600" b="1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sym typeface="Open Sans" panose="020B0606030504020204" pitchFamily="34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1600" b="1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sym typeface="Open Sans" panose="020B0606030504020204" pitchFamily="34" charset="0"/>
                                </a:rPr>
                                <m:t>𝝁</m:t>
                              </m:r>
                            </m:e>
                            <m:sup>
                              <m:r>
                                <a:rPr kumimoji="1" lang="en-US" altLang="zh-CN" sz="1600" b="1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sym typeface="Open Sans" panose="020B0606030504020204" pitchFamily="34" charset="0"/>
                                </a:rPr>
                                <m:t>′</m:t>
                              </m:r>
                            </m:sup>
                          </m:sSup>
                        </m:sup>
                      </m:sSup>
                      <m:r>
                        <a:rPr kumimoji="1" lang="en-US" altLang="zh-CN" sz="1600" b="1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sym typeface="Open Sans" panose="020B0606030504020204" pitchFamily="34" charset="0"/>
                        </a:rPr>
                        <m:t>←</m:t>
                      </m:r>
                      <m:r>
                        <a:rPr kumimoji="1" lang="en-US" altLang="zh-CN" sz="1600" b="1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sym typeface="Open Sans" panose="020B0606030504020204" pitchFamily="34" charset="0"/>
                        </a:rPr>
                        <m:t>𝝉</m:t>
                      </m:r>
                      <m:sSup>
                        <m:sSupPr>
                          <m:ctrlPr>
                            <a:rPr kumimoji="1" lang="en-US" altLang="zh-CN" sz="1600" b="1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sym typeface="Open Sans" panose="020B0606030504020204" pitchFamily="34" charset="0"/>
                            </a:rPr>
                          </m:ctrlPr>
                        </m:sSupPr>
                        <m:e>
                          <m:r>
                            <a:rPr kumimoji="1" lang="en-US" altLang="zh-CN" sz="1600" b="1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sym typeface="Open Sans" panose="020B0606030504020204" pitchFamily="34" charset="0"/>
                            </a:rPr>
                            <m:t>𝜽</m:t>
                          </m:r>
                        </m:e>
                        <m:sup>
                          <m:r>
                            <a:rPr kumimoji="1" lang="en-US" altLang="zh-CN" sz="1600" b="1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sym typeface="Open Sans" panose="020B0606030504020204" pitchFamily="34" charset="0"/>
                            </a:rPr>
                            <m:t>𝝁</m:t>
                          </m:r>
                        </m:sup>
                      </m:sSup>
                      <m:r>
                        <a:rPr kumimoji="1" lang="en-US" altLang="zh-CN" sz="1600" b="1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sym typeface="Open Sans" panose="020B0606030504020204" pitchFamily="34" charset="0"/>
                        </a:rPr>
                        <m:t>+</m:t>
                      </m:r>
                      <m:d>
                        <m:dPr>
                          <m:ctrlPr>
                            <a:rPr kumimoji="1" lang="en-US" altLang="zh-CN" sz="1600" b="1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sym typeface="Open Sans" panose="020B0606030504020204" pitchFamily="34" charset="0"/>
                            </a:rPr>
                          </m:ctrlPr>
                        </m:dPr>
                        <m:e>
                          <m:r>
                            <a:rPr kumimoji="1" lang="en-US" altLang="zh-CN" sz="1600" b="1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sym typeface="Open Sans" panose="020B0606030504020204" pitchFamily="34" charset="0"/>
                            </a:rPr>
                            <m:t>𝟏</m:t>
                          </m:r>
                          <m:r>
                            <a:rPr kumimoji="1" lang="en-US" altLang="zh-CN" sz="1600" b="1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sym typeface="Open Sans" panose="020B0606030504020204" pitchFamily="34" charset="0"/>
                            </a:rPr>
                            <m:t>−</m:t>
                          </m:r>
                          <m:r>
                            <a:rPr kumimoji="1" lang="en-US" altLang="zh-CN" sz="1600" b="1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sym typeface="Open Sans" panose="020B0606030504020204" pitchFamily="34" charset="0"/>
                            </a:rPr>
                            <m:t>𝝉</m:t>
                          </m:r>
                        </m:e>
                      </m:d>
                      <m:sSup>
                        <m:sSupPr>
                          <m:ctrlPr>
                            <a:rPr kumimoji="1" lang="en-US" altLang="zh-CN" sz="1600" b="1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sym typeface="Open Sans" panose="020B0606030504020204" pitchFamily="34" charset="0"/>
                            </a:rPr>
                          </m:ctrlPr>
                        </m:sSupPr>
                        <m:e>
                          <m:r>
                            <a:rPr kumimoji="1" lang="en-US" altLang="zh-CN" sz="1600" b="1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sym typeface="Open Sans" panose="020B0606030504020204" pitchFamily="34" charset="0"/>
                            </a:rPr>
                            <m:t>𝜽</m:t>
                          </m:r>
                        </m:e>
                        <m:sup>
                          <m:sSup>
                            <m:sSupPr>
                              <m:ctrlPr>
                                <a:rPr kumimoji="1" lang="en-US" altLang="zh-CN" sz="1600" b="1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sym typeface="Open Sans" panose="020B0606030504020204" pitchFamily="34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1600" b="1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sym typeface="Open Sans" panose="020B0606030504020204" pitchFamily="34" charset="0"/>
                                </a:rPr>
                                <m:t>𝝁</m:t>
                              </m:r>
                            </m:e>
                            <m:sup>
                              <m:r>
                                <a:rPr kumimoji="1" lang="en-US" altLang="zh-CN" sz="1600" b="1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sym typeface="Open Sans" panose="020B0606030504020204" pitchFamily="34" charset="0"/>
                                </a:rPr>
                                <m:t>′</m:t>
                              </m:r>
                            </m:sup>
                          </m:sSup>
                        </m:sup>
                      </m:sSup>
                    </m:oMath>
                  </m:oMathPara>
                </a14:m>
                <a:endParaRPr kumimoji="1" lang="en-US" altLang="zh-CN" sz="1600" b="1" dirty="0">
                  <a:solidFill>
                    <a:schemeClr val="bg1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Open Sans" panose="020B0606030504020204" pitchFamily="34" charset="0"/>
                </a:endParaRPr>
              </a:p>
              <a:p>
                <a:pPr marL="180000" indent="-228600" defTabSz="914400">
                  <a:lnSpc>
                    <a:spcPts val="3000"/>
                  </a:lnSpc>
                  <a:buClr>
                    <a:schemeClr val="accent1">
                      <a:lumMod val="75000"/>
                    </a:schemeClr>
                  </a:buClr>
                  <a:buSzPct val="90000"/>
                  <a:buFont typeface="Wingdings" pitchFamily="2" charset="2"/>
                  <a:buChar char="l"/>
                </a:pPr>
                <a:r>
                  <a:rPr kumimoji="1" lang="zh-CN" altLang="en-US" sz="1600" b="1" dirty="0">
                    <a:solidFill>
                      <a:schemeClr val="bg1">
                        <a:lumMod val="50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sym typeface="Open Sans" panose="020B0606030504020204" pitchFamily="34" charset="0"/>
                  </a:rPr>
                  <a:t>其中，</a:t>
                </a:r>
                <a:r>
                  <a:rPr kumimoji="1" lang="en-US" altLang="zh-CN" sz="1600" b="1" dirty="0">
                    <a:solidFill>
                      <a:schemeClr val="bg1">
                        <a:lumMod val="50000"/>
                      </a:schemeClr>
                    </a:solidFill>
                    <a:ea typeface="Microsoft YaHei" panose="020B0503020204020204" pitchFamily="34" charset="-122"/>
                    <a:sym typeface="Open Sans" panose="020B0606030504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sz="1600" b="1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sym typeface="Open Sans" panose="020B0606030504020204" pitchFamily="34" charset="0"/>
                      </a:rPr>
                      <m:t>𝝉</m:t>
                    </m:r>
                    <m:r>
                      <a:rPr kumimoji="1" lang="zh-CN" altLang="en-US" sz="1600" b="1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sym typeface="Open Sans" panose="020B0606030504020204" pitchFamily="34" charset="0"/>
                      </a:rPr>
                      <m:t>是</m:t>
                    </m:r>
                  </m:oMath>
                </a14:m>
                <a:r>
                  <a:rPr kumimoji="1" lang="zh-CN" altLang="en-US" sz="1600" b="1" dirty="0">
                    <a:solidFill>
                      <a:schemeClr val="bg1">
                        <a:lumMod val="50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sym typeface="Open Sans" panose="020B0606030504020204" pitchFamily="34" charset="0"/>
                  </a:rPr>
                  <a:t>更新系数，一般取值较小，如</a:t>
                </a:r>
                <a:r>
                  <a:rPr kumimoji="1" lang="en-US" altLang="zh-CN" sz="1600" b="1" dirty="0">
                    <a:solidFill>
                      <a:schemeClr val="bg1">
                        <a:lumMod val="50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sym typeface="Open Sans" panose="020B0606030504020204" pitchFamily="34" charset="0"/>
                  </a:rPr>
                  <a:t>0.1</a:t>
                </a:r>
                <a:r>
                  <a:rPr kumimoji="1" lang="zh-CN" altLang="en-US" sz="1600" b="1" dirty="0">
                    <a:solidFill>
                      <a:schemeClr val="bg1">
                        <a:lumMod val="50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sym typeface="Open Sans" panose="020B0606030504020204" pitchFamily="34" charset="0"/>
                  </a:rPr>
                  <a:t>，</a:t>
                </a:r>
                <a:r>
                  <a:rPr kumimoji="1" lang="en-US" altLang="zh-CN" sz="1600" b="1" dirty="0">
                    <a:solidFill>
                      <a:schemeClr val="bg1">
                        <a:lumMod val="50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sym typeface="Open Sans" panose="020B0606030504020204" pitchFamily="34" charset="0"/>
                  </a:rPr>
                  <a:t>0.01</a:t>
                </a:r>
                <a:r>
                  <a:rPr kumimoji="1" lang="zh-CN" altLang="en-US" sz="1600" b="1" dirty="0">
                    <a:solidFill>
                      <a:schemeClr val="bg1">
                        <a:lumMod val="50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sym typeface="Open Sans" panose="020B0606030504020204" pitchFamily="34" charset="0"/>
                  </a:rPr>
                  <a:t>。</a:t>
                </a:r>
                <a:endParaRPr kumimoji="1" lang="en-US" altLang="zh-CN" sz="1600" b="1" dirty="0">
                  <a:solidFill>
                    <a:schemeClr val="bg1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27" name="ïṡ1íde">
                <a:extLst>
                  <a:ext uri="{FF2B5EF4-FFF2-40B4-BE49-F238E27FC236}">
                    <a16:creationId xmlns:a16="http://schemas.microsoft.com/office/drawing/2014/main" id="{855D0E68-CDB0-8952-F1C6-3B18D50020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033" y="1921516"/>
                <a:ext cx="8775149" cy="4936484"/>
              </a:xfrm>
              <a:prstGeom prst="snip2SameRect">
                <a:avLst>
                  <a:gd name="adj1" fmla="val 0"/>
                  <a:gd name="adj2" fmla="val 0"/>
                </a:avLst>
              </a:prstGeom>
              <a:blipFill>
                <a:blip r:embed="rId2"/>
                <a:stretch>
                  <a:fillRect l="-13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组合 2">
            <a:extLst>
              <a:ext uri="{FF2B5EF4-FFF2-40B4-BE49-F238E27FC236}">
                <a16:creationId xmlns:a16="http://schemas.microsoft.com/office/drawing/2014/main" id="{6A82C61C-9916-884B-EEF0-8AED0C5B7E5D}"/>
              </a:ext>
            </a:extLst>
          </p:cNvPr>
          <p:cNvGrpSpPr/>
          <p:nvPr/>
        </p:nvGrpSpPr>
        <p:grpSpPr>
          <a:xfrm>
            <a:off x="9916160" y="437401"/>
            <a:ext cx="1573877" cy="1545667"/>
            <a:chOff x="5437761" y="2329774"/>
            <a:chExt cx="2198451" cy="2198451"/>
          </a:xfrm>
        </p:grpSpPr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6D6C14DD-D78F-3B71-EFA1-0BB73C4F6550}"/>
                </a:ext>
              </a:extLst>
            </p:cNvPr>
            <p:cNvSpPr/>
            <p:nvPr/>
          </p:nvSpPr>
          <p:spPr>
            <a:xfrm>
              <a:off x="5437761" y="2329774"/>
              <a:ext cx="2198451" cy="219845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0A20E626-3C9A-CF5C-8F7B-166D70C452D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25307" y="2417320"/>
              <a:ext cx="2023358" cy="202335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98018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392BA698-3F48-AD43-85F6-56FCBBF885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60467" y="2889242"/>
            <a:ext cx="3342444" cy="1079517"/>
          </a:xfrm>
        </p:spPr>
        <p:txBody>
          <a:bodyPr>
            <a:normAutofit/>
          </a:bodyPr>
          <a:lstStyle/>
          <a:p>
            <a:r>
              <a:rPr kumimoji="1" lang="zh-CN" altLang="en-US" sz="5333" i="0" dirty="0"/>
              <a:t>算法流程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D3EE6009-FCD2-7686-1A01-6D226DED73BE}"/>
              </a:ext>
            </a:extLst>
          </p:cNvPr>
          <p:cNvGrpSpPr/>
          <p:nvPr/>
        </p:nvGrpSpPr>
        <p:grpSpPr>
          <a:xfrm>
            <a:off x="9916160" y="437401"/>
            <a:ext cx="1573877" cy="1545667"/>
            <a:chOff x="5437761" y="2329774"/>
            <a:chExt cx="2198451" cy="2198451"/>
          </a:xfrm>
        </p:grpSpPr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4F38EE3C-A8F3-FC5B-8526-953AA8EA35BA}"/>
                </a:ext>
              </a:extLst>
            </p:cNvPr>
            <p:cNvSpPr/>
            <p:nvPr/>
          </p:nvSpPr>
          <p:spPr>
            <a:xfrm>
              <a:off x="5437761" y="2329774"/>
              <a:ext cx="2198451" cy="219845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34EE63B0-212F-F75B-72E2-9A0D499DD15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25307" y="2417320"/>
              <a:ext cx="2023358" cy="202335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410442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E33799FA-8A10-984B-B578-E91D45DB35D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4378" y="523111"/>
            <a:ext cx="5140887" cy="508848"/>
          </a:xfrm>
        </p:spPr>
        <p:txBody>
          <a:bodyPr>
            <a:normAutofit lnSpcReduction="10000"/>
          </a:bodyPr>
          <a:lstStyle/>
          <a:p>
            <a:r>
              <a:rPr lang="zh-CN" altLang="en-US" sz="3200" b="1" i="0" dirty="0">
                <a:solidFill>
                  <a:schemeClr val="bg1">
                    <a:lumMod val="50000"/>
                  </a:schemeClr>
                </a:solidFill>
              </a:rPr>
              <a:t>算法流程</a:t>
            </a:r>
          </a:p>
        </p:txBody>
      </p:sp>
      <p:sp>
        <p:nvSpPr>
          <p:cNvPr id="8" name="文本占位符 2">
            <a:extLst>
              <a:ext uri="{FF2B5EF4-FFF2-40B4-BE49-F238E27FC236}">
                <a16:creationId xmlns:a16="http://schemas.microsoft.com/office/drawing/2014/main" id="{A26750B6-0506-9FD5-7F50-190B68BCAD29}"/>
              </a:ext>
            </a:extLst>
          </p:cNvPr>
          <p:cNvSpPr txBox="1">
            <a:spLocks/>
          </p:cNvSpPr>
          <p:nvPr/>
        </p:nvSpPr>
        <p:spPr>
          <a:xfrm>
            <a:off x="2326924" y="689059"/>
            <a:ext cx="9486438" cy="685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i="1" kern="120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133" dirty="0"/>
              <a:t>Deep Deterministic Policy Gradient-DDPG</a:t>
            </a:r>
            <a:endParaRPr lang="zh-CN" altLang="en-US" sz="2133" dirty="0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6A82C61C-9916-884B-EEF0-8AED0C5B7E5D}"/>
              </a:ext>
            </a:extLst>
          </p:cNvPr>
          <p:cNvGrpSpPr/>
          <p:nvPr/>
        </p:nvGrpSpPr>
        <p:grpSpPr>
          <a:xfrm>
            <a:off x="9916160" y="437401"/>
            <a:ext cx="1573877" cy="1545667"/>
            <a:chOff x="5437761" y="2329774"/>
            <a:chExt cx="2198451" cy="2198451"/>
          </a:xfrm>
        </p:grpSpPr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6D6C14DD-D78F-3B71-EFA1-0BB73C4F6550}"/>
                </a:ext>
              </a:extLst>
            </p:cNvPr>
            <p:cNvSpPr/>
            <p:nvPr/>
          </p:nvSpPr>
          <p:spPr>
            <a:xfrm>
              <a:off x="5437761" y="2329774"/>
              <a:ext cx="2198451" cy="219845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0A20E626-3C9A-CF5C-8F7B-166D70C452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25307" y="2417320"/>
              <a:ext cx="2023358" cy="2023358"/>
            </a:xfrm>
            <a:prstGeom prst="rect">
              <a:avLst/>
            </a:prstGeom>
          </p:spPr>
        </p:pic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26ED497B-507D-20A9-A3FC-7C237A81C1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544" y="1540807"/>
            <a:ext cx="6539753" cy="4794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3324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392BA698-3F48-AD43-85F6-56FCBBF885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60466" y="2889241"/>
            <a:ext cx="7312473" cy="1947801"/>
          </a:xfrm>
        </p:spPr>
        <p:txBody>
          <a:bodyPr>
            <a:normAutofit/>
          </a:bodyPr>
          <a:lstStyle/>
          <a:p>
            <a:r>
              <a:rPr kumimoji="1" lang="en-US" altLang="zh-CN" sz="5333" i="0" dirty="0"/>
              <a:t>OpenAI Gym</a:t>
            </a:r>
            <a:r>
              <a:rPr kumimoji="1" lang="zh-CN" altLang="en-US" sz="5333" i="0" dirty="0"/>
              <a:t>测试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D3EE6009-FCD2-7686-1A01-6D226DED73BE}"/>
              </a:ext>
            </a:extLst>
          </p:cNvPr>
          <p:cNvGrpSpPr/>
          <p:nvPr/>
        </p:nvGrpSpPr>
        <p:grpSpPr>
          <a:xfrm>
            <a:off x="9916160" y="437401"/>
            <a:ext cx="1573877" cy="1545667"/>
            <a:chOff x="5437761" y="2329774"/>
            <a:chExt cx="2198451" cy="2198451"/>
          </a:xfrm>
        </p:grpSpPr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4F38EE3C-A8F3-FC5B-8526-953AA8EA35BA}"/>
                </a:ext>
              </a:extLst>
            </p:cNvPr>
            <p:cNvSpPr/>
            <p:nvPr/>
          </p:nvSpPr>
          <p:spPr>
            <a:xfrm>
              <a:off x="5437761" y="2329774"/>
              <a:ext cx="2198451" cy="219845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34EE63B0-212F-F75B-72E2-9A0D499DD15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25307" y="2417320"/>
              <a:ext cx="2023358" cy="202335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49838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E33799FA-8A10-984B-B578-E91D45DB35D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4378" y="523111"/>
            <a:ext cx="5140887" cy="508848"/>
          </a:xfrm>
        </p:spPr>
        <p:txBody>
          <a:bodyPr>
            <a:normAutofit lnSpcReduction="10000"/>
          </a:bodyPr>
          <a:lstStyle/>
          <a:p>
            <a:r>
              <a:rPr lang="en-US" altLang="zh-CN" sz="3200" b="1" i="0" dirty="0">
                <a:solidFill>
                  <a:schemeClr val="bg1">
                    <a:lumMod val="50000"/>
                  </a:schemeClr>
                </a:solidFill>
              </a:rPr>
              <a:t>Pendulum-v1</a:t>
            </a:r>
            <a:endParaRPr lang="zh-CN" altLang="en-US" sz="3200" b="1" i="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文本占位符 2">
            <a:extLst>
              <a:ext uri="{FF2B5EF4-FFF2-40B4-BE49-F238E27FC236}">
                <a16:creationId xmlns:a16="http://schemas.microsoft.com/office/drawing/2014/main" id="{A26750B6-0506-9FD5-7F50-190B68BCAD29}"/>
              </a:ext>
            </a:extLst>
          </p:cNvPr>
          <p:cNvSpPr txBox="1">
            <a:spLocks/>
          </p:cNvSpPr>
          <p:nvPr/>
        </p:nvSpPr>
        <p:spPr>
          <a:xfrm>
            <a:off x="3615397" y="985144"/>
            <a:ext cx="9486438" cy="685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i="1" kern="120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133" dirty="0"/>
              <a:t>Deep Deterministic Policy Gradient-DDPG</a:t>
            </a:r>
            <a:endParaRPr lang="zh-CN" altLang="en-US" sz="2133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ïṡ1íde">
                <a:extLst>
                  <a:ext uri="{FF2B5EF4-FFF2-40B4-BE49-F238E27FC236}">
                    <a16:creationId xmlns:a16="http://schemas.microsoft.com/office/drawing/2014/main" id="{855D0E68-CDB0-8952-F1C6-3B18D500203A}"/>
                  </a:ext>
                </a:extLst>
              </p:cNvPr>
              <p:cNvSpPr/>
              <p:nvPr/>
            </p:nvSpPr>
            <p:spPr>
              <a:xfrm>
                <a:off x="425334" y="1670944"/>
                <a:ext cx="8993126" cy="4936484"/>
              </a:xfrm>
              <a:prstGeom prst="snip2SameRect">
                <a:avLst>
                  <a:gd name="adj1" fmla="val 0"/>
                  <a:gd name="adj2" fmla="val 0"/>
                </a:avLst>
              </a:prstGeom>
              <a:ln>
                <a:noFill/>
              </a:ln>
            </p:spPr>
            <p:txBody>
              <a:bodyPr wrap="square" anchor="t"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180000" indent="-228600" defTabSz="914400">
                  <a:lnSpc>
                    <a:spcPts val="3000"/>
                  </a:lnSpc>
                  <a:buClr>
                    <a:schemeClr val="accent1">
                      <a:lumMod val="75000"/>
                    </a:schemeClr>
                  </a:buClr>
                  <a:buSzPct val="90000"/>
                  <a:buFont typeface="Wingdings" pitchFamily="2" charset="2"/>
                  <a:buChar char="l"/>
                </a:pPr>
                <a:r>
                  <a:rPr kumimoji="1" lang="en-US" altLang="zh-CN" sz="1600" b="1" dirty="0">
                    <a:solidFill>
                      <a:schemeClr val="bg1">
                        <a:lumMod val="50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sym typeface="Open Sans" panose="020B0606030504020204" pitchFamily="34" charset="0"/>
                  </a:rPr>
                  <a:t>Pendulum-v1</a:t>
                </a:r>
                <a:r>
                  <a:rPr kumimoji="1" lang="zh-CN" altLang="en-US" sz="1600" b="1" dirty="0">
                    <a:solidFill>
                      <a:schemeClr val="bg1">
                        <a:lumMod val="50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sym typeface="Open Sans" panose="020B0606030504020204" pitchFamily="34" charset="0"/>
                  </a:rPr>
                  <a:t>是一个经典的强化学习环境，他模拟了一个无摩擦的振子，挂在一个固定点上。振子的初始位置是随机的，目标是通过施加扭矩来使它摆动到垂直向上的位置，并保持在那里。在这个环境中，扭矩的大小和方向都是联系的，而且振子的运动收到重力和惯性的影响。</a:t>
                </a:r>
                <a:r>
                  <a:rPr kumimoji="1" lang="en-US" altLang="zh-CN" sz="1600" b="1" dirty="0">
                    <a:solidFill>
                      <a:schemeClr val="bg1">
                        <a:lumMod val="50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sym typeface="Open Sans" panose="020B0606030504020204" pitchFamily="34" charset="0"/>
                  </a:rPr>
                  <a:t>Pendulum-v1</a:t>
                </a:r>
                <a:r>
                  <a:rPr kumimoji="1" lang="zh-CN" altLang="en-US" sz="1600" b="1" dirty="0">
                    <a:solidFill>
                      <a:schemeClr val="bg1">
                        <a:lumMod val="50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sym typeface="Open Sans" panose="020B0606030504020204" pitchFamily="34" charset="0"/>
                  </a:rPr>
                  <a:t>环境中的一些主要参数如下：</a:t>
                </a:r>
                <a:endParaRPr kumimoji="1" lang="en-US" altLang="zh-CN" sz="1600" b="1" dirty="0">
                  <a:solidFill>
                    <a:schemeClr val="bg1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Open Sans" panose="020B0606030504020204" pitchFamily="34" charset="0"/>
                </a:endParaRPr>
              </a:p>
              <a:p>
                <a:pPr marL="637200" lvl="1" indent="-228600" defTabSz="914400">
                  <a:lnSpc>
                    <a:spcPts val="3000"/>
                  </a:lnSpc>
                  <a:buClr>
                    <a:schemeClr val="accent1">
                      <a:lumMod val="75000"/>
                    </a:schemeClr>
                  </a:buClr>
                  <a:buSzPct val="90000"/>
                  <a:buFont typeface="Wingdings" pitchFamily="2" charset="2"/>
                  <a:buChar char="l"/>
                </a:pPr>
                <a:r>
                  <a:rPr kumimoji="1" lang="zh-CN" altLang="en-US" sz="1600" b="1" dirty="0">
                    <a:solidFill>
                      <a:schemeClr val="bg1">
                        <a:lumMod val="50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sym typeface="Open Sans" panose="020B0606030504020204" pitchFamily="34" charset="0"/>
                  </a:rPr>
                  <a:t>状态空间：状态由三个连续变量组成，分别是振子的角度</a:t>
                </a:r>
                <a14:m>
                  <m:oMath xmlns:m="http://schemas.openxmlformats.org/officeDocument/2006/math">
                    <m:r>
                      <a:rPr kumimoji="1" lang="en-US" altLang="zh-CN" sz="1600" b="1" i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sym typeface="Open Sans" panose="020B0606030504020204" pitchFamily="34" charset="0"/>
                      </a:rPr>
                      <m:t>(</m:t>
                    </m:r>
                    <m:r>
                      <a:rPr kumimoji="1" lang="en-US" altLang="zh-CN" sz="1600" b="1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sym typeface="Open Sans" panose="020B0606030504020204" pitchFamily="34" charset="0"/>
                      </a:rPr>
                      <m:t>𝒄𝒐𝒔</m:t>
                    </m:r>
                    <m:d>
                      <m:dPr>
                        <m:ctrlPr>
                          <a:rPr kumimoji="1" lang="en-US" altLang="zh-CN" sz="1600" b="1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sym typeface="Open Sans" panose="020B0606030504020204" pitchFamily="34" charset="0"/>
                          </a:rPr>
                        </m:ctrlPr>
                      </m:dPr>
                      <m:e>
                        <m:r>
                          <a:rPr kumimoji="1" lang="en-US" altLang="zh-CN" sz="1600" b="1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sym typeface="Open Sans" panose="020B0606030504020204" pitchFamily="34" charset="0"/>
                          </a:rPr>
                          <m:t>𝜽</m:t>
                        </m:r>
                      </m:e>
                    </m:d>
                    <m:r>
                      <a:rPr kumimoji="1" lang="en-US" altLang="zh-CN" sz="1600" b="1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sym typeface="Open Sans" panose="020B0606030504020204" pitchFamily="34" charset="0"/>
                      </a:rPr>
                      <m:t> </m:t>
                    </m:r>
                    <m:r>
                      <a:rPr kumimoji="1" lang="en-US" altLang="zh-CN" sz="1600" b="1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sym typeface="Open Sans" panose="020B0606030504020204" pitchFamily="34" charset="0"/>
                      </a:rPr>
                      <m:t>𝒂𝒏𝒅</m:t>
                    </m:r>
                    <m:r>
                      <a:rPr kumimoji="1" lang="en-US" altLang="zh-CN" sz="1600" b="1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sym typeface="Open Sans" panose="020B0606030504020204" pitchFamily="34" charset="0"/>
                      </a:rPr>
                      <m:t> </m:t>
                    </m:r>
                    <m:r>
                      <a:rPr kumimoji="1" lang="en-US" altLang="zh-CN" sz="1600" b="1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sym typeface="Open Sans" panose="020B0606030504020204" pitchFamily="34" charset="0"/>
                      </a:rPr>
                      <m:t>𝒔𝒊𝒏</m:t>
                    </m:r>
                    <m:d>
                      <m:dPr>
                        <m:ctrlPr>
                          <a:rPr kumimoji="1" lang="en-US" altLang="zh-CN" sz="1600" b="1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sym typeface="Open Sans" panose="020B0606030504020204" pitchFamily="34" charset="0"/>
                          </a:rPr>
                        </m:ctrlPr>
                      </m:dPr>
                      <m:e>
                        <m:r>
                          <a:rPr kumimoji="1" lang="en-US" altLang="zh-CN" sz="1600" b="1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sym typeface="Open Sans" panose="020B0606030504020204" pitchFamily="34" charset="0"/>
                          </a:rPr>
                          <m:t>𝜽</m:t>
                        </m:r>
                      </m:e>
                    </m:d>
                    <m:r>
                      <a:rPr kumimoji="1" lang="en-US" altLang="zh-CN" sz="1600" b="1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sym typeface="Open Sans" panose="020B0606030504020204" pitchFamily="34" charset="0"/>
                      </a:rPr>
                      <m:t>)</m:t>
                    </m:r>
                  </m:oMath>
                </a14:m>
                <a:r>
                  <a:rPr kumimoji="1" lang="zh-CN" altLang="en-US" sz="1600" b="1" dirty="0">
                    <a:solidFill>
                      <a:schemeClr val="bg1">
                        <a:lumMod val="50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sym typeface="Open Sans" panose="020B0606030504020204" pitchFamily="34" charset="0"/>
                  </a:rPr>
                  <a:t>以及振子的角速度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kumimoji="1" lang="en-US" altLang="zh-CN" sz="1600" b="1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sym typeface="Open Sans" panose="020B0606030504020204" pitchFamily="34" charset="0"/>
                          </a:rPr>
                        </m:ctrlPr>
                      </m:accPr>
                      <m:e>
                        <m:r>
                          <a:rPr kumimoji="1" lang="en-US" altLang="zh-CN" sz="1600" b="1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sym typeface="Open Sans" panose="020B0606030504020204" pitchFamily="34" charset="0"/>
                          </a:rPr>
                          <m:t>𝜽</m:t>
                        </m:r>
                      </m:e>
                    </m:acc>
                  </m:oMath>
                </a14:m>
                <a:r>
                  <a:rPr kumimoji="1" lang="zh-CN" altLang="en-US" sz="1600" b="1" dirty="0">
                    <a:solidFill>
                      <a:schemeClr val="bg1">
                        <a:lumMod val="50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sym typeface="Open Sans" panose="020B0606030504020204" pitchFamily="34" charset="0"/>
                  </a:rPr>
                  <a:t>。状态空间的维度是</a:t>
                </a:r>
                <a:r>
                  <a:rPr kumimoji="1" lang="en-US" altLang="zh-CN" sz="1600" b="1" dirty="0">
                    <a:solidFill>
                      <a:schemeClr val="bg1">
                        <a:lumMod val="50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sym typeface="Open Sans" panose="020B0606030504020204" pitchFamily="34" charset="0"/>
                  </a:rPr>
                  <a:t>3</a:t>
                </a:r>
                <a:r>
                  <a:rPr kumimoji="1" lang="zh-CN" altLang="en-US" sz="1600" b="1" dirty="0">
                    <a:solidFill>
                      <a:schemeClr val="bg1">
                        <a:lumMod val="50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sym typeface="Open Sans" panose="020B0606030504020204" pitchFamily="34" charset="0"/>
                  </a:rPr>
                  <a:t>。</a:t>
                </a:r>
                <a:endParaRPr kumimoji="1" lang="en-US" altLang="zh-CN" sz="1600" b="1" dirty="0">
                  <a:solidFill>
                    <a:schemeClr val="bg1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Open Sans" panose="020B0606030504020204" pitchFamily="34" charset="0"/>
                </a:endParaRPr>
              </a:p>
              <a:p>
                <a:pPr marL="637200" lvl="1" indent="-228600" defTabSz="914400">
                  <a:lnSpc>
                    <a:spcPts val="3000"/>
                  </a:lnSpc>
                  <a:buClr>
                    <a:schemeClr val="accent1">
                      <a:lumMod val="75000"/>
                    </a:schemeClr>
                  </a:buClr>
                  <a:buSzPct val="90000"/>
                  <a:buFont typeface="Wingdings" pitchFamily="2" charset="2"/>
                  <a:buChar char="l"/>
                </a:pPr>
                <a:r>
                  <a:rPr kumimoji="1" lang="zh-CN" altLang="en-US" sz="1600" b="1" dirty="0">
                    <a:solidFill>
                      <a:schemeClr val="bg1">
                        <a:lumMod val="50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sym typeface="Open Sans" panose="020B0606030504020204" pitchFamily="34" charset="0"/>
                  </a:rPr>
                  <a:t>动作空间：施加在振子上的扭矩</a:t>
                </a:r>
                <a14:m>
                  <m:oMath xmlns:m="http://schemas.openxmlformats.org/officeDocument/2006/math">
                    <m:r>
                      <a:rPr kumimoji="1" lang="en-US" altLang="zh-CN" sz="1600" b="1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sym typeface="Open Sans" panose="020B0606030504020204" pitchFamily="34" charset="0"/>
                      </a:rPr>
                      <m:t>𝝁</m:t>
                    </m:r>
                  </m:oMath>
                </a14:m>
                <a:r>
                  <a:rPr kumimoji="1" lang="zh-CN" altLang="en-US" sz="1600" b="1" dirty="0">
                    <a:solidFill>
                      <a:schemeClr val="bg1">
                        <a:lumMod val="50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sym typeface="Open Sans" panose="020B0606030504020204" pitchFamily="34" charset="0"/>
                  </a:rPr>
                  <a:t>，是一个连续变量，维度为</a:t>
                </a:r>
                <a:r>
                  <a:rPr kumimoji="1" lang="en-US" altLang="zh-CN" sz="1600" b="1" dirty="0">
                    <a:solidFill>
                      <a:schemeClr val="bg1">
                        <a:lumMod val="50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sym typeface="Open Sans" panose="020B0606030504020204" pitchFamily="34" charset="0"/>
                  </a:rPr>
                  <a:t>1</a:t>
                </a:r>
                <a:r>
                  <a:rPr kumimoji="1" lang="zh-CN" altLang="en-US" sz="1600" b="1" dirty="0">
                    <a:solidFill>
                      <a:schemeClr val="bg1">
                        <a:lumMod val="50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sym typeface="Open Sans" panose="020B0606030504020204" pitchFamily="34" charset="0"/>
                  </a:rPr>
                  <a:t>，范围是</a:t>
                </a:r>
                <a:r>
                  <a:rPr kumimoji="1" lang="en-US" altLang="zh-CN" sz="1600" b="1" dirty="0">
                    <a:solidFill>
                      <a:schemeClr val="bg1">
                        <a:lumMod val="50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sym typeface="Open Sans" panose="020B0606030504020204" pitchFamily="34" charset="0"/>
                  </a:rPr>
                  <a:t>[-2, 2]</a:t>
                </a:r>
              </a:p>
              <a:p>
                <a:pPr marL="637200" lvl="1" indent="-228600" defTabSz="914400">
                  <a:lnSpc>
                    <a:spcPts val="3000"/>
                  </a:lnSpc>
                  <a:buClr>
                    <a:schemeClr val="accent1">
                      <a:lumMod val="75000"/>
                    </a:schemeClr>
                  </a:buClr>
                  <a:buSzPct val="90000"/>
                  <a:buFont typeface="Wingdings" pitchFamily="2" charset="2"/>
                  <a:buChar char="l"/>
                </a:pPr>
                <a:r>
                  <a:rPr kumimoji="1" lang="zh-CN" altLang="en-US" sz="1600" b="1" dirty="0">
                    <a:solidFill>
                      <a:schemeClr val="bg1">
                        <a:lumMod val="50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sym typeface="Open Sans" panose="020B0606030504020204" pitchFamily="34" charset="0"/>
                  </a:rPr>
                  <a:t>奖励函数：奖励函数的形式是</a:t>
                </a:r>
                <a14:m>
                  <m:oMath xmlns:m="http://schemas.openxmlformats.org/officeDocument/2006/math">
                    <m:r>
                      <a:rPr kumimoji="1" lang="en-US" altLang="zh-CN" sz="1600" b="1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sym typeface="Open Sans" panose="020B0606030504020204" pitchFamily="34" charset="0"/>
                      </a:rPr>
                      <m:t>𝒓</m:t>
                    </m:r>
                    <m:r>
                      <a:rPr kumimoji="1" lang="en-US" altLang="zh-CN" sz="1600" b="1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sym typeface="Open Sans" panose="020B0606030504020204" pitchFamily="34" charset="0"/>
                      </a:rPr>
                      <m:t>=−(</m:t>
                    </m:r>
                    <m:sSup>
                      <m:sSupPr>
                        <m:ctrlPr>
                          <a:rPr kumimoji="1" lang="en-US" altLang="zh-CN" sz="1600" b="1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sym typeface="Open Sans" panose="020B0606030504020204" pitchFamily="34" charset="0"/>
                          </a:rPr>
                        </m:ctrlPr>
                      </m:sSupPr>
                      <m:e>
                        <m:r>
                          <a:rPr kumimoji="1" lang="en-US" altLang="zh-CN" sz="1600" b="1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sym typeface="Open Sans" panose="020B0606030504020204" pitchFamily="34" charset="0"/>
                          </a:rPr>
                          <m:t>𝜽</m:t>
                        </m:r>
                      </m:e>
                      <m:sup>
                        <m:r>
                          <a:rPr kumimoji="1" lang="en-US" altLang="zh-CN" sz="1600" b="1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sym typeface="Open Sans" panose="020B0606030504020204" pitchFamily="34" charset="0"/>
                          </a:rPr>
                          <m:t>𝟐</m:t>
                        </m:r>
                      </m:sup>
                    </m:sSup>
                    <m:r>
                      <a:rPr kumimoji="1" lang="en-US" altLang="zh-CN" sz="1600" b="1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sym typeface="Open Sans" panose="020B0606030504020204" pitchFamily="34" charset="0"/>
                      </a:rPr>
                      <m:t>+</m:t>
                    </m:r>
                    <m:r>
                      <a:rPr kumimoji="1" lang="en-US" altLang="zh-CN" sz="1600" b="1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sym typeface="Open Sans" panose="020B0606030504020204" pitchFamily="34" charset="0"/>
                      </a:rPr>
                      <m:t>𝟎</m:t>
                    </m:r>
                    <m:r>
                      <a:rPr kumimoji="1" lang="en-US" altLang="zh-CN" sz="1600" b="1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sym typeface="Open Sans" panose="020B0606030504020204" pitchFamily="34" charset="0"/>
                      </a:rPr>
                      <m:t>.</m:t>
                    </m:r>
                    <m:r>
                      <a:rPr kumimoji="1" lang="en-US" altLang="zh-CN" sz="1600" b="1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sym typeface="Open Sans" panose="020B0606030504020204" pitchFamily="34" charset="0"/>
                      </a:rPr>
                      <m:t>𝟏</m:t>
                    </m:r>
                    <m:sSup>
                      <m:sSupPr>
                        <m:ctrlPr>
                          <a:rPr kumimoji="1" lang="en-US" altLang="zh-CN" sz="1600" b="1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sym typeface="Open Sans" panose="020B0606030504020204" pitchFamily="34" charset="0"/>
                          </a:rPr>
                        </m:ctrlPr>
                      </m:sSupPr>
                      <m:e>
                        <m:acc>
                          <m:accPr>
                            <m:chr m:val="̇"/>
                            <m:ctrlPr>
                              <a:rPr kumimoji="1" lang="en-US" altLang="zh-CN" sz="1600" b="1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sym typeface="Open Sans" panose="020B0606030504020204" pitchFamily="34" charset="0"/>
                              </a:rPr>
                            </m:ctrlPr>
                          </m:accPr>
                          <m:e>
                            <m:r>
                              <a:rPr kumimoji="1" lang="en-US" altLang="zh-CN" sz="1600" b="1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sym typeface="Open Sans" panose="020B0606030504020204" pitchFamily="34" charset="0"/>
                              </a:rPr>
                              <m:t>𝜽</m:t>
                            </m:r>
                          </m:e>
                        </m:acc>
                      </m:e>
                      <m:sup>
                        <m:r>
                          <a:rPr kumimoji="1" lang="en-US" altLang="zh-CN" sz="1600" b="1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sym typeface="Open Sans" panose="020B0606030504020204" pitchFamily="34" charset="0"/>
                          </a:rPr>
                          <m:t>𝟐</m:t>
                        </m:r>
                      </m:sup>
                    </m:sSup>
                    <m:r>
                      <a:rPr kumimoji="1" lang="en-US" altLang="zh-CN" sz="1600" b="1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sym typeface="Open Sans" panose="020B0606030504020204" pitchFamily="34" charset="0"/>
                      </a:rPr>
                      <m:t>+</m:t>
                    </m:r>
                    <m:r>
                      <a:rPr kumimoji="1" lang="en-US" altLang="zh-CN" sz="1600" b="1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sym typeface="Open Sans" panose="020B0606030504020204" pitchFamily="34" charset="0"/>
                      </a:rPr>
                      <m:t>𝟎</m:t>
                    </m:r>
                    <m:r>
                      <a:rPr kumimoji="1" lang="en-US" altLang="zh-CN" sz="1600" b="1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sym typeface="Open Sans" panose="020B0606030504020204" pitchFamily="34" charset="0"/>
                      </a:rPr>
                      <m:t>.</m:t>
                    </m:r>
                    <m:r>
                      <a:rPr kumimoji="1" lang="en-US" altLang="zh-CN" sz="1600" b="1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sym typeface="Open Sans" panose="020B0606030504020204" pitchFamily="34" charset="0"/>
                      </a:rPr>
                      <m:t>𝟎𝟎𝟏</m:t>
                    </m:r>
                    <m:sSup>
                      <m:sSupPr>
                        <m:ctrlPr>
                          <a:rPr kumimoji="1" lang="en-US" altLang="zh-CN" sz="1600" b="1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sym typeface="Open Sans" panose="020B0606030504020204" pitchFamily="34" charset="0"/>
                          </a:rPr>
                        </m:ctrlPr>
                      </m:sSupPr>
                      <m:e>
                        <m:r>
                          <a:rPr kumimoji="1" lang="en-US" altLang="zh-CN" sz="1600" b="1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sym typeface="Open Sans" panose="020B0606030504020204" pitchFamily="34" charset="0"/>
                          </a:rPr>
                          <m:t>𝝁</m:t>
                        </m:r>
                      </m:e>
                      <m:sup>
                        <m:r>
                          <a:rPr kumimoji="1" lang="en-US" altLang="zh-CN" sz="1600" b="1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sym typeface="Open Sans" panose="020B0606030504020204" pitchFamily="34" charset="0"/>
                          </a:rPr>
                          <m:t>𝟐</m:t>
                        </m:r>
                      </m:sup>
                    </m:sSup>
                    <m:r>
                      <a:rPr kumimoji="1" lang="en-US" altLang="zh-CN" sz="1600" b="1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sym typeface="Open Sans" panose="020B0606030504020204" pitchFamily="34" charset="0"/>
                      </a:rPr>
                      <m:t>)</m:t>
                    </m:r>
                    <m:r>
                      <a:rPr kumimoji="1" lang="zh-CN" altLang="en-US" sz="1600" b="1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sym typeface="Open Sans" panose="020B0606030504020204" pitchFamily="34" charset="0"/>
                      </a:rPr>
                      <m:t>，</m:t>
                    </m:r>
                  </m:oMath>
                </a14:m>
                <a:r>
                  <a:rPr kumimoji="1" lang="zh-CN" altLang="en-US" sz="1600" b="1" dirty="0">
                    <a:solidFill>
                      <a:schemeClr val="bg1">
                        <a:lumMod val="50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sym typeface="Open Sans" panose="020B0606030504020204" pitchFamily="34" charset="0"/>
                  </a:rPr>
                  <a:t>奖励函数的范围是</a:t>
                </a:r>
                <a:r>
                  <a:rPr kumimoji="1" lang="en-US" altLang="zh-CN" sz="1600" b="1" dirty="0">
                    <a:solidFill>
                      <a:schemeClr val="bg1">
                        <a:lumMod val="50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sym typeface="Open Sans" panose="020B0606030504020204" pitchFamily="34" charset="0"/>
                  </a:rPr>
                  <a:t>[-16, 0]</a:t>
                </a:r>
                <a:r>
                  <a:rPr kumimoji="1" lang="zh-CN" altLang="en-US" sz="1600" b="1" dirty="0">
                    <a:solidFill>
                      <a:schemeClr val="bg1">
                        <a:lumMod val="50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sym typeface="Open Sans" panose="020B0606030504020204" pitchFamily="34" charset="0"/>
                  </a:rPr>
                  <a:t>，当振子垂直向上时，奖励最大为</a:t>
                </a:r>
                <a:r>
                  <a:rPr kumimoji="1" lang="en-US" altLang="zh-CN" sz="1600" b="1" dirty="0">
                    <a:solidFill>
                      <a:schemeClr val="bg1">
                        <a:lumMod val="50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sym typeface="Open Sans" panose="020B0606030504020204" pitchFamily="34" charset="0"/>
                  </a:rPr>
                  <a:t>0.</a:t>
                </a:r>
              </a:p>
              <a:p>
                <a:pPr marL="637200" lvl="1" indent="-228600" defTabSz="914400">
                  <a:lnSpc>
                    <a:spcPts val="3000"/>
                  </a:lnSpc>
                  <a:buClr>
                    <a:schemeClr val="accent1">
                      <a:lumMod val="75000"/>
                    </a:schemeClr>
                  </a:buClr>
                  <a:buSzPct val="90000"/>
                  <a:buFont typeface="Wingdings" pitchFamily="2" charset="2"/>
                  <a:buChar char="l"/>
                </a:pPr>
                <a:r>
                  <a:rPr kumimoji="1" lang="zh-CN" altLang="en-US" sz="1600" b="1" dirty="0">
                    <a:solidFill>
                      <a:schemeClr val="bg1">
                        <a:lumMod val="50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sym typeface="Open Sans" panose="020B0606030504020204" pitchFamily="34" charset="0"/>
                  </a:rPr>
                  <a:t>仿真参数：仿真步长</a:t>
                </a:r>
                <a14:m>
                  <m:oMath xmlns:m="http://schemas.openxmlformats.org/officeDocument/2006/math">
                    <m:r>
                      <a:rPr kumimoji="1" lang="en-US" altLang="zh-CN" sz="1600" b="1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sym typeface="Open Sans" panose="020B0606030504020204" pitchFamily="34" charset="0"/>
                      </a:rPr>
                      <m:t>(</m:t>
                    </m:r>
                    <m:sSub>
                      <m:sSubPr>
                        <m:ctrlPr>
                          <a:rPr kumimoji="1" lang="en-US" altLang="zh-CN" sz="1600" b="1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sym typeface="Open Sans" panose="020B0606030504020204" pitchFamily="34" charset="0"/>
                          </a:rPr>
                        </m:ctrlPr>
                      </m:sSubPr>
                      <m:e>
                        <m:r>
                          <a:rPr kumimoji="1" lang="en-US" altLang="zh-CN" sz="1600" b="1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sym typeface="Open Sans" panose="020B0606030504020204" pitchFamily="34" charset="0"/>
                          </a:rPr>
                          <m:t>𝒅</m:t>
                        </m:r>
                      </m:e>
                      <m:sub>
                        <m:r>
                          <a:rPr kumimoji="1" lang="en-US" altLang="zh-CN" sz="1600" b="1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sym typeface="Open Sans" panose="020B0606030504020204" pitchFamily="34" charset="0"/>
                          </a:rPr>
                          <m:t>𝒕</m:t>
                        </m:r>
                      </m:sub>
                    </m:sSub>
                    <m:r>
                      <a:rPr kumimoji="1" lang="en-US" altLang="zh-CN" sz="1600" b="1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sym typeface="Open Sans" panose="020B0606030504020204" pitchFamily="34" charset="0"/>
                      </a:rPr>
                      <m:t>)</m:t>
                    </m:r>
                  </m:oMath>
                </a14:m>
                <a:r>
                  <a:rPr kumimoji="1" lang="zh-CN" altLang="en-US" sz="1600" b="1" dirty="0">
                    <a:solidFill>
                      <a:schemeClr val="bg1">
                        <a:lumMod val="50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sym typeface="Open Sans" panose="020B0606030504020204" pitchFamily="34" charset="0"/>
                  </a:rPr>
                  <a:t>是</a:t>
                </a:r>
                <a:r>
                  <a:rPr kumimoji="1" lang="en-US" altLang="zh-CN" sz="1600" b="1" dirty="0">
                    <a:solidFill>
                      <a:schemeClr val="bg1">
                        <a:lumMod val="50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sym typeface="Open Sans" panose="020B0606030504020204" pitchFamily="34" charset="0"/>
                  </a:rPr>
                  <a:t>0.05</a:t>
                </a:r>
                <a:r>
                  <a:rPr kumimoji="1" lang="en-US" altLang="zh-CN" sz="1600" b="1" dirty="0">
                    <a:solidFill>
                      <a:schemeClr val="bg1">
                        <a:lumMod val="50000"/>
                      </a:schemeClr>
                    </a:solidFill>
                    <a:ea typeface="Microsoft YaHei" panose="020B0503020204020204" pitchFamily="34" charset="-122"/>
                    <a:sym typeface="Open Sans" panose="020B0606030504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sz="1600" b="1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sym typeface="Open Sans" panose="020B0606030504020204" pitchFamily="34" charset="0"/>
                      </a:rPr>
                      <m:t>𝒔</m:t>
                    </m:r>
                    <m:r>
                      <a:rPr kumimoji="1" lang="zh-CN" altLang="en-US" sz="1600" b="1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sym typeface="Open Sans" panose="020B0606030504020204" pitchFamily="34" charset="0"/>
                      </a:rPr>
                      <m:t>，</m:t>
                    </m:r>
                  </m:oMath>
                </a14:m>
                <a:r>
                  <a:rPr kumimoji="1" lang="zh-CN" altLang="en-US" sz="1600" b="1" dirty="0">
                    <a:solidFill>
                      <a:schemeClr val="bg1">
                        <a:lumMod val="50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sym typeface="Open Sans" panose="020B0606030504020204" pitchFamily="34" charset="0"/>
                  </a:rPr>
                  <a:t>重力加速度</a:t>
                </a:r>
                <a14:m>
                  <m:oMath xmlns:m="http://schemas.openxmlformats.org/officeDocument/2006/math">
                    <m:r>
                      <a:rPr kumimoji="1" lang="en-US" altLang="zh-CN" sz="1600" b="1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sym typeface="Open Sans" panose="020B0606030504020204" pitchFamily="34" charset="0"/>
                      </a:rPr>
                      <m:t>𝒈</m:t>
                    </m:r>
                  </m:oMath>
                </a14:m>
                <a:r>
                  <a:rPr kumimoji="1" lang="zh-CN" altLang="en-US" sz="1600" b="1" dirty="0">
                    <a:solidFill>
                      <a:schemeClr val="bg1">
                        <a:lumMod val="50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sym typeface="Open Sans" panose="020B0606030504020204" pitchFamily="34" charset="0"/>
                  </a:rPr>
                  <a:t>是</a:t>
                </a:r>
                <a:r>
                  <a:rPr kumimoji="1" lang="en-US" altLang="zh-CN" sz="1600" b="1" dirty="0">
                    <a:solidFill>
                      <a:schemeClr val="bg1">
                        <a:lumMod val="50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sym typeface="Open Sans" panose="020B0606030504020204" pitchFamily="34" charset="0"/>
                  </a:rPr>
                  <a:t>10</a:t>
                </a:r>
                <a:r>
                  <a:rPr kumimoji="1" lang="en-US" altLang="zh-CN" sz="1600" b="1" dirty="0">
                    <a:solidFill>
                      <a:schemeClr val="bg1">
                        <a:lumMod val="50000"/>
                      </a:schemeClr>
                    </a:solidFill>
                    <a:ea typeface="Microsoft YaHei" panose="020B0503020204020204" pitchFamily="34" charset="-122"/>
                    <a:sym typeface="Open Sans" panose="020B0606030504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sz="1600" b="1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sym typeface="Open Sans" panose="020B0606030504020204" pitchFamily="34" charset="0"/>
                      </a:rPr>
                      <m:t>𝒎</m:t>
                    </m:r>
                    <m:r>
                      <a:rPr kumimoji="1" lang="en-US" altLang="zh-CN" sz="1600" b="1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sym typeface="Open Sans" panose="020B0606030504020204" pitchFamily="34" charset="0"/>
                      </a:rPr>
                      <m:t>/</m:t>
                    </m:r>
                    <m:sSup>
                      <m:sSupPr>
                        <m:ctrlPr>
                          <a:rPr kumimoji="1" lang="en-US" altLang="zh-CN" sz="1600" b="1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sym typeface="Open Sans" panose="020B0606030504020204" pitchFamily="34" charset="0"/>
                          </a:rPr>
                        </m:ctrlPr>
                      </m:sSupPr>
                      <m:e>
                        <m:r>
                          <a:rPr kumimoji="1" lang="en-US" altLang="zh-CN" sz="1600" b="1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sym typeface="Open Sans" panose="020B0606030504020204" pitchFamily="34" charset="0"/>
                          </a:rPr>
                          <m:t>𝒔</m:t>
                        </m:r>
                      </m:e>
                      <m:sup>
                        <m:r>
                          <a:rPr kumimoji="1" lang="en-US" altLang="zh-CN" sz="1600" b="1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sym typeface="Open Sans" panose="020B0606030504020204" pitchFamily="34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kumimoji="1" lang="zh-CN" altLang="en-US" sz="1600" b="1" dirty="0">
                    <a:solidFill>
                      <a:schemeClr val="bg1">
                        <a:lumMod val="50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sym typeface="Open Sans" panose="020B0606030504020204" pitchFamily="34" charset="0"/>
                  </a:rPr>
                  <a:t>，振子的质量</a:t>
                </a:r>
                <a14:m>
                  <m:oMath xmlns:m="http://schemas.openxmlformats.org/officeDocument/2006/math">
                    <m:r>
                      <a:rPr kumimoji="1" lang="en-US" altLang="zh-CN" sz="1600" b="1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sym typeface="Open Sans" panose="020B0606030504020204" pitchFamily="34" charset="0"/>
                      </a:rPr>
                      <m:t>𝒎</m:t>
                    </m:r>
                  </m:oMath>
                </a14:m>
                <a:r>
                  <a:rPr kumimoji="1" lang="zh-CN" altLang="en-US" sz="1600" b="1" dirty="0">
                    <a:solidFill>
                      <a:schemeClr val="bg1">
                        <a:lumMod val="50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sym typeface="Open Sans" panose="020B0606030504020204" pitchFamily="34" charset="0"/>
                  </a:rPr>
                  <a:t>是</a:t>
                </a:r>
                <a:r>
                  <a:rPr kumimoji="1" lang="en-US" altLang="zh-CN" sz="1600" b="1" dirty="0">
                    <a:solidFill>
                      <a:schemeClr val="bg1">
                        <a:lumMod val="50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sym typeface="Open Sans" panose="020B0606030504020204" pitchFamily="34" charset="0"/>
                  </a:rPr>
                  <a:t>1</a:t>
                </a:r>
                <a14:m>
                  <m:oMath xmlns:m="http://schemas.openxmlformats.org/officeDocument/2006/math">
                    <m:r>
                      <a:rPr kumimoji="1" lang="en-US" altLang="zh-CN" sz="1600" b="1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sym typeface="Open Sans" panose="020B0606030504020204" pitchFamily="34" charset="0"/>
                      </a:rPr>
                      <m:t>𝒌𝒈</m:t>
                    </m:r>
                  </m:oMath>
                </a14:m>
                <a:r>
                  <a:rPr kumimoji="1" lang="zh-CN" altLang="en-US" sz="1600" b="1" dirty="0">
                    <a:solidFill>
                      <a:schemeClr val="bg1">
                        <a:lumMod val="50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sym typeface="Open Sans" panose="020B0606030504020204" pitchFamily="34" charset="0"/>
                  </a:rPr>
                  <a:t>，振子长度</a:t>
                </a:r>
                <a14:m>
                  <m:oMath xmlns:m="http://schemas.openxmlformats.org/officeDocument/2006/math">
                    <m:r>
                      <a:rPr kumimoji="1" lang="en-US" altLang="zh-CN" sz="1600" b="1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sym typeface="Open Sans" panose="020B0606030504020204" pitchFamily="34" charset="0"/>
                      </a:rPr>
                      <m:t>𝒍</m:t>
                    </m:r>
                  </m:oMath>
                </a14:m>
                <a:r>
                  <a:rPr kumimoji="1" lang="zh-CN" altLang="en-US" sz="1600" b="1" dirty="0">
                    <a:solidFill>
                      <a:schemeClr val="bg1">
                        <a:lumMod val="50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sym typeface="Open Sans" panose="020B0606030504020204" pitchFamily="34" charset="0"/>
                  </a:rPr>
                  <a:t>是</a:t>
                </a:r>
                <a:r>
                  <a:rPr kumimoji="1" lang="en-US" altLang="zh-CN" sz="1600" b="1" dirty="0">
                    <a:solidFill>
                      <a:schemeClr val="bg1">
                        <a:lumMod val="50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sym typeface="Open Sans" panose="020B0606030504020204" pitchFamily="34" charset="0"/>
                  </a:rPr>
                  <a:t>1</a:t>
                </a:r>
                <a14:m>
                  <m:oMath xmlns:m="http://schemas.openxmlformats.org/officeDocument/2006/math">
                    <m:r>
                      <a:rPr kumimoji="1" lang="en-US" altLang="zh-CN" sz="1600" b="1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sym typeface="Open Sans" panose="020B0606030504020204" pitchFamily="34" charset="0"/>
                      </a:rPr>
                      <m:t>𝒎</m:t>
                    </m:r>
                  </m:oMath>
                </a14:m>
                <a:r>
                  <a:rPr kumimoji="1" lang="zh-CN" altLang="en-US" sz="1600" b="1" dirty="0">
                    <a:solidFill>
                      <a:schemeClr val="bg1">
                        <a:lumMod val="50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sym typeface="Open Sans" panose="020B0606030504020204" pitchFamily="34" charset="0"/>
                  </a:rPr>
                  <a:t>。</a:t>
                </a:r>
                <a:endParaRPr kumimoji="1" lang="en-US" altLang="zh-CN" sz="1600" b="1" dirty="0">
                  <a:solidFill>
                    <a:schemeClr val="bg1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Open Sans" panose="020B0606030504020204" pitchFamily="34" charset="0"/>
                </a:endParaRPr>
              </a:p>
              <a:p>
                <a:pPr marL="637200" lvl="1" indent="-228600" defTabSz="914400">
                  <a:lnSpc>
                    <a:spcPts val="3000"/>
                  </a:lnSpc>
                  <a:buClr>
                    <a:schemeClr val="accent1">
                      <a:lumMod val="75000"/>
                    </a:schemeClr>
                  </a:buClr>
                  <a:buSzPct val="90000"/>
                  <a:buFont typeface="Wingdings" pitchFamily="2" charset="2"/>
                  <a:buChar char="l"/>
                </a:pPr>
                <a:r>
                  <a:rPr kumimoji="1" lang="en-US" altLang="zh-CN" sz="1600" b="1" dirty="0">
                    <a:solidFill>
                      <a:schemeClr val="bg1">
                        <a:lumMod val="50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sym typeface="Open Sans" panose="020B0606030504020204" pitchFamily="34" charset="0"/>
                  </a:rPr>
                  <a:t>Done</a:t>
                </a:r>
                <a:r>
                  <a:rPr kumimoji="1" lang="zh-CN" altLang="en-US" sz="1600" b="1" dirty="0">
                    <a:solidFill>
                      <a:schemeClr val="bg1">
                        <a:lumMod val="50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sym typeface="Open Sans" panose="020B0606030504020204" pitchFamily="34" charset="0"/>
                  </a:rPr>
                  <a:t>的条件：二百个连续时间步内保持钟摆直立而不倒下或偏离。</a:t>
                </a:r>
                <a:endParaRPr kumimoji="1" lang="en-US" altLang="zh-CN" sz="1600" b="1" dirty="0">
                  <a:solidFill>
                    <a:schemeClr val="bg1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Open Sans" panose="020B0606030504020204" pitchFamily="34" charset="0"/>
                </a:endParaRPr>
              </a:p>
            </p:txBody>
          </p:sp>
        </mc:Choice>
        <mc:Fallback>
          <p:sp>
            <p:nvSpPr>
              <p:cNvPr id="27" name="ïṡ1íde">
                <a:extLst>
                  <a:ext uri="{FF2B5EF4-FFF2-40B4-BE49-F238E27FC236}">
                    <a16:creationId xmlns:a16="http://schemas.microsoft.com/office/drawing/2014/main" id="{855D0E68-CDB0-8952-F1C6-3B18D50020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334" y="1670944"/>
                <a:ext cx="8993126" cy="4936484"/>
              </a:xfrm>
              <a:prstGeom prst="snip2SameRect">
                <a:avLst>
                  <a:gd name="adj1" fmla="val 0"/>
                  <a:gd name="adj2" fmla="val 0"/>
                </a:avLst>
              </a:prstGeom>
              <a:blipFill>
                <a:blip r:embed="rId2"/>
                <a:stretch>
                  <a:fillRect l="-136" r="-6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组合 2">
            <a:extLst>
              <a:ext uri="{FF2B5EF4-FFF2-40B4-BE49-F238E27FC236}">
                <a16:creationId xmlns:a16="http://schemas.microsoft.com/office/drawing/2014/main" id="{6A82C61C-9916-884B-EEF0-8AED0C5B7E5D}"/>
              </a:ext>
            </a:extLst>
          </p:cNvPr>
          <p:cNvGrpSpPr/>
          <p:nvPr/>
        </p:nvGrpSpPr>
        <p:grpSpPr>
          <a:xfrm>
            <a:off x="9916160" y="437401"/>
            <a:ext cx="1573877" cy="1545667"/>
            <a:chOff x="5437761" y="2329774"/>
            <a:chExt cx="2198451" cy="2198451"/>
          </a:xfrm>
        </p:grpSpPr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6D6C14DD-D78F-3B71-EFA1-0BB73C4F6550}"/>
                </a:ext>
              </a:extLst>
            </p:cNvPr>
            <p:cNvSpPr/>
            <p:nvPr/>
          </p:nvSpPr>
          <p:spPr>
            <a:xfrm>
              <a:off x="5437761" y="2329774"/>
              <a:ext cx="2198451" cy="219845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0A20E626-3C9A-CF5C-8F7B-166D70C452D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25307" y="2417320"/>
              <a:ext cx="2023358" cy="2023358"/>
            </a:xfrm>
            <a:prstGeom prst="rect">
              <a:avLst/>
            </a:prstGeom>
          </p:spPr>
        </p:pic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4037F417-D938-62B2-FF9E-6DDEEDB8E3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74805" y="2733543"/>
            <a:ext cx="2456584" cy="245658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293439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E33799FA-8A10-984B-B578-E91D45DB35D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4378" y="523111"/>
            <a:ext cx="5140887" cy="508848"/>
          </a:xfrm>
        </p:spPr>
        <p:txBody>
          <a:bodyPr>
            <a:normAutofit lnSpcReduction="10000"/>
          </a:bodyPr>
          <a:lstStyle/>
          <a:p>
            <a:r>
              <a:rPr lang="en-US" altLang="zh-CN" sz="3200" b="1" i="0" dirty="0">
                <a:solidFill>
                  <a:schemeClr val="bg1">
                    <a:lumMod val="50000"/>
                  </a:schemeClr>
                </a:solidFill>
              </a:rPr>
              <a:t>Pendulum-v1</a:t>
            </a:r>
            <a:r>
              <a:rPr lang="zh-CN" altLang="en-US" sz="3200" b="1" i="0" dirty="0">
                <a:solidFill>
                  <a:schemeClr val="bg1">
                    <a:lumMod val="50000"/>
                  </a:schemeClr>
                </a:solidFill>
              </a:rPr>
              <a:t>测试结果</a:t>
            </a:r>
          </a:p>
        </p:txBody>
      </p:sp>
      <p:sp>
        <p:nvSpPr>
          <p:cNvPr id="8" name="文本占位符 2">
            <a:extLst>
              <a:ext uri="{FF2B5EF4-FFF2-40B4-BE49-F238E27FC236}">
                <a16:creationId xmlns:a16="http://schemas.microsoft.com/office/drawing/2014/main" id="{A26750B6-0506-9FD5-7F50-190B68BCAD29}"/>
              </a:ext>
            </a:extLst>
          </p:cNvPr>
          <p:cNvSpPr txBox="1">
            <a:spLocks/>
          </p:cNvSpPr>
          <p:nvPr/>
        </p:nvSpPr>
        <p:spPr>
          <a:xfrm>
            <a:off x="3615397" y="985144"/>
            <a:ext cx="9486438" cy="685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i="1" kern="120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133" dirty="0"/>
              <a:t>Deep Deterministic Policy Gradient-DDPG</a:t>
            </a:r>
            <a:endParaRPr lang="zh-CN" altLang="en-US" sz="2133" dirty="0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6A82C61C-9916-884B-EEF0-8AED0C5B7E5D}"/>
              </a:ext>
            </a:extLst>
          </p:cNvPr>
          <p:cNvGrpSpPr/>
          <p:nvPr/>
        </p:nvGrpSpPr>
        <p:grpSpPr>
          <a:xfrm>
            <a:off x="9916160" y="437401"/>
            <a:ext cx="1573877" cy="1545667"/>
            <a:chOff x="5437761" y="2329774"/>
            <a:chExt cx="2198451" cy="2198451"/>
          </a:xfrm>
        </p:grpSpPr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6D6C14DD-D78F-3B71-EFA1-0BB73C4F6550}"/>
                </a:ext>
              </a:extLst>
            </p:cNvPr>
            <p:cNvSpPr/>
            <p:nvPr/>
          </p:nvSpPr>
          <p:spPr>
            <a:xfrm>
              <a:off x="5437761" y="2329774"/>
              <a:ext cx="2198451" cy="219845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0A20E626-3C9A-CF5C-8F7B-166D70C452D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25307" y="2417320"/>
              <a:ext cx="2023358" cy="2023358"/>
            </a:xfrm>
            <a:prstGeom prst="rect">
              <a:avLst/>
            </a:prstGeom>
          </p:spPr>
        </p:pic>
      </p:grpSp>
      <p:pic>
        <p:nvPicPr>
          <p:cNvPr id="10" name="图片 9">
            <a:extLst>
              <a:ext uri="{FF2B5EF4-FFF2-40B4-BE49-F238E27FC236}">
                <a16:creationId xmlns:a16="http://schemas.microsoft.com/office/drawing/2014/main" id="{50D59CFF-4687-2DCB-B1CA-5D5A5D9A52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218" y="1493992"/>
            <a:ext cx="3960433" cy="2080481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6C4DF833-B1E7-5AE1-0BBA-0AA23CC7B8A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037" y="3805576"/>
            <a:ext cx="2824360" cy="2769101"/>
          </a:xfrm>
          <a:prstGeom prst="rect">
            <a:avLst/>
          </a:prstGeom>
        </p:spPr>
      </p:pic>
      <p:pic>
        <p:nvPicPr>
          <p:cNvPr id="13" name="DDPG_test">
            <a:hlinkClick r:id="" action="ppaction://media"/>
            <a:extLst>
              <a:ext uri="{FF2B5EF4-FFF2-40B4-BE49-F238E27FC236}">
                <a16:creationId xmlns:a16="http://schemas.microsoft.com/office/drawing/2014/main" id="{04DE5BA4-557B-08CD-B2C9-BD042C26518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383931" y="2132977"/>
            <a:ext cx="7360642" cy="4140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50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8717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392BA698-3F48-AD43-85F6-56FCBBF885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60467" y="2889242"/>
            <a:ext cx="5298142" cy="1079517"/>
          </a:xfrm>
        </p:spPr>
        <p:txBody>
          <a:bodyPr>
            <a:normAutofit/>
          </a:bodyPr>
          <a:lstStyle/>
          <a:p>
            <a:r>
              <a:rPr kumimoji="1" lang="zh-CN" altLang="en-US" sz="5333" i="0" dirty="0"/>
              <a:t>总结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D3EE6009-FCD2-7686-1A01-6D226DED73BE}"/>
              </a:ext>
            </a:extLst>
          </p:cNvPr>
          <p:cNvGrpSpPr/>
          <p:nvPr/>
        </p:nvGrpSpPr>
        <p:grpSpPr>
          <a:xfrm>
            <a:off x="9916160" y="437401"/>
            <a:ext cx="1573877" cy="1545667"/>
            <a:chOff x="5437761" y="2329774"/>
            <a:chExt cx="2198451" cy="2198451"/>
          </a:xfrm>
        </p:grpSpPr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4F38EE3C-A8F3-FC5B-8526-953AA8EA35BA}"/>
                </a:ext>
              </a:extLst>
            </p:cNvPr>
            <p:cNvSpPr/>
            <p:nvPr/>
          </p:nvSpPr>
          <p:spPr>
            <a:xfrm>
              <a:off x="5437761" y="2329774"/>
              <a:ext cx="2198451" cy="219845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34EE63B0-212F-F75B-72E2-9A0D499DD15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25307" y="2417320"/>
              <a:ext cx="2023358" cy="202335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095949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E33799FA-8A10-984B-B578-E91D45DB35D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4378" y="523111"/>
            <a:ext cx="5140887" cy="508848"/>
          </a:xfrm>
        </p:spPr>
        <p:txBody>
          <a:bodyPr>
            <a:normAutofit lnSpcReduction="10000"/>
          </a:bodyPr>
          <a:lstStyle/>
          <a:p>
            <a:r>
              <a:rPr lang="zh-CN" altLang="en-US" sz="3200" b="1" i="0" dirty="0">
                <a:solidFill>
                  <a:schemeClr val="bg1">
                    <a:lumMod val="50000"/>
                  </a:schemeClr>
                </a:solidFill>
              </a:rPr>
              <a:t>总结</a:t>
            </a:r>
          </a:p>
        </p:txBody>
      </p:sp>
      <p:sp>
        <p:nvSpPr>
          <p:cNvPr id="8" name="文本占位符 2">
            <a:extLst>
              <a:ext uri="{FF2B5EF4-FFF2-40B4-BE49-F238E27FC236}">
                <a16:creationId xmlns:a16="http://schemas.microsoft.com/office/drawing/2014/main" id="{A26750B6-0506-9FD5-7F50-190B68BCAD29}"/>
              </a:ext>
            </a:extLst>
          </p:cNvPr>
          <p:cNvSpPr txBox="1">
            <a:spLocks/>
          </p:cNvSpPr>
          <p:nvPr/>
        </p:nvSpPr>
        <p:spPr>
          <a:xfrm>
            <a:off x="1499746" y="863116"/>
            <a:ext cx="9486438" cy="685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i="1" kern="120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133" dirty="0"/>
              <a:t>Deep Deterministic Policy Gradient-DDPG</a:t>
            </a:r>
            <a:endParaRPr lang="zh-CN" altLang="en-US" sz="2133" dirty="0"/>
          </a:p>
        </p:txBody>
      </p:sp>
      <p:sp>
        <p:nvSpPr>
          <p:cNvPr id="27" name="ïṡ1íde">
            <a:extLst>
              <a:ext uri="{FF2B5EF4-FFF2-40B4-BE49-F238E27FC236}">
                <a16:creationId xmlns:a16="http://schemas.microsoft.com/office/drawing/2014/main" id="{855D0E68-CDB0-8952-F1C6-3B18D500203A}"/>
              </a:ext>
            </a:extLst>
          </p:cNvPr>
          <p:cNvSpPr/>
          <p:nvPr/>
        </p:nvSpPr>
        <p:spPr>
          <a:xfrm>
            <a:off x="481857" y="1548916"/>
            <a:ext cx="8993126" cy="4936484"/>
          </a:xfrm>
          <a:prstGeom prst="snip2SameRect">
            <a:avLst>
              <a:gd name="adj1" fmla="val 0"/>
              <a:gd name="adj2" fmla="val 0"/>
            </a:avLst>
          </a:prstGeom>
          <a:ln>
            <a:noFill/>
          </a:ln>
        </p:spPr>
        <p:txBody>
          <a:bodyPr wrap="square" anchor="t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0000" indent="-228600" defTabSz="914400">
              <a:lnSpc>
                <a:spcPts val="3000"/>
              </a:lnSpc>
              <a:buClr>
                <a:schemeClr val="accent1">
                  <a:lumMod val="75000"/>
                </a:schemeClr>
              </a:buClr>
              <a:buSzPct val="90000"/>
              <a:buFont typeface="Wingdings" pitchFamily="2" charset="2"/>
              <a:buChar char="l"/>
            </a:pPr>
            <a:r>
              <a:rPr kumimoji="1" lang="en-US" altLang="zh-CN" sz="1600" b="1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Open Sans" panose="020B0606030504020204" pitchFamily="34" charset="0"/>
              </a:rPr>
              <a:t>DDPG</a:t>
            </a:r>
            <a:r>
              <a:rPr kumimoji="1" lang="zh-CN" altLang="en-US" sz="1600" b="1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Open Sans" panose="020B0606030504020204" pitchFamily="34" charset="0"/>
              </a:rPr>
              <a:t>同时用到了“基于价值”与“基于策略”这两种思想。利用预测网络和目标网络这一双网络机制，比较好的解决了</a:t>
            </a:r>
            <a:r>
              <a:rPr kumimoji="1" lang="en-US" altLang="zh-CN" sz="1600" b="1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Open Sans" panose="020B0606030504020204" pitchFamily="34" charset="0"/>
              </a:rPr>
              <a:t>Actor-Critic</a:t>
            </a:r>
            <a:r>
              <a:rPr kumimoji="1" lang="zh-CN" altLang="en-US" sz="1600" b="1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Open Sans" panose="020B0606030504020204" pitchFamily="34" charset="0"/>
              </a:rPr>
              <a:t>难收敛的问题，是一个较为成熟的</a:t>
            </a:r>
            <a:r>
              <a:rPr kumimoji="1" lang="en-US" altLang="zh-CN" sz="1600" b="1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Open Sans" panose="020B0606030504020204" pitchFamily="34" charset="0"/>
              </a:rPr>
              <a:t>Actor-Critic</a:t>
            </a:r>
            <a:r>
              <a:rPr kumimoji="1" lang="zh-CN" altLang="en-US" sz="1600" b="1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Open Sans" panose="020B0606030504020204" pitchFamily="34" charset="0"/>
              </a:rPr>
              <a:t>算法，但</a:t>
            </a:r>
            <a:r>
              <a:rPr kumimoji="1" lang="en-US" altLang="zh-CN" sz="1600" b="1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Open Sans" panose="020B0606030504020204" pitchFamily="34" charset="0"/>
              </a:rPr>
              <a:t>DDPG</a:t>
            </a:r>
            <a:r>
              <a:rPr kumimoji="1" lang="zh-CN" altLang="en-US" sz="1600" b="1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Open Sans" panose="020B0606030504020204" pitchFamily="34" charset="0"/>
              </a:rPr>
              <a:t>不是源于</a:t>
            </a:r>
            <a:r>
              <a:rPr kumimoji="1" lang="en-US" altLang="zh-CN" sz="1600" b="1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Open Sans" panose="020B0606030504020204" pitchFamily="34" charset="0"/>
              </a:rPr>
              <a:t>Actor-Critic</a:t>
            </a:r>
            <a:r>
              <a:rPr kumimoji="1" lang="zh-CN" altLang="en-US" sz="1600" b="1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Open Sans" panose="020B0606030504020204" pitchFamily="34" charset="0"/>
              </a:rPr>
              <a:t>而是</a:t>
            </a:r>
            <a:r>
              <a:rPr kumimoji="1" lang="en-US" altLang="zh-CN" sz="1600" b="1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Open Sans" panose="020B0606030504020204" pitchFamily="34" charset="0"/>
              </a:rPr>
              <a:t>DDQN</a:t>
            </a:r>
            <a:r>
              <a:rPr kumimoji="1" lang="zh-CN" altLang="en-US" sz="1600" b="1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Open Sans" panose="020B0606030504020204" pitchFamily="34" charset="0"/>
              </a:rPr>
              <a:t>。</a:t>
            </a:r>
            <a:endParaRPr kumimoji="1" lang="en-US" altLang="zh-CN" sz="1600" b="1" dirty="0">
              <a:solidFill>
                <a:schemeClr val="bg1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Open Sans" panose="020B0606030504020204" pitchFamily="34" charset="0"/>
            </a:endParaRPr>
          </a:p>
          <a:p>
            <a:pPr marL="180000" indent="-228600" defTabSz="914400">
              <a:lnSpc>
                <a:spcPts val="3000"/>
              </a:lnSpc>
              <a:buClr>
                <a:schemeClr val="accent1">
                  <a:lumMod val="75000"/>
                </a:schemeClr>
              </a:buClr>
              <a:buSzPct val="90000"/>
              <a:buFont typeface="Wingdings" pitchFamily="2" charset="2"/>
              <a:buChar char="l"/>
            </a:pPr>
            <a:r>
              <a:rPr kumimoji="1" lang="zh-CN" altLang="en-US" sz="1600" b="1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Open Sans" panose="020B0606030504020204" pitchFamily="34" charset="0"/>
              </a:rPr>
              <a:t>利用经验回放机制，在经验池中随机采样</a:t>
            </a:r>
            <a:r>
              <a:rPr kumimoji="1" lang="en-US" altLang="zh-CN" sz="1600" b="1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Open Sans" panose="020B0606030504020204" pitchFamily="34" charset="0"/>
              </a:rPr>
              <a:t>mini-batch</a:t>
            </a:r>
            <a:r>
              <a:rPr kumimoji="1" lang="zh-CN" altLang="en-US" sz="1600" b="1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Open Sans" panose="020B0606030504020204" pitchFamily="34" charset="0"/>
              </a:rPr>
              <a:t>的数据，这样采集到的数据可以认为是无关联的，避免了神经网络的过拟合，提高收敛性</a:t>
            </a:r>
            <a:endParaRPr kumimoji="1" lang="en-US" altLang="zh-CN" sz="1600" b="1" dirty="0">
              <a:solidFill>
                <a:schemeClr val="bg1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Open Sans" panose="020B0606030504020204" pitchFamily="34" charset="0"/>
            </a:endParaRPr>
          </a:p>
          <a:p>
            <a:pPr marL="180000" indent="-228600" defTabSz="914400">
              <a:lnSpc>
                <a:spcPts val="3000"/>
              </a:lnSpc>
              <a:buClr>
                <a:schemeClr val="accent1">
                  <a:lumMod val="75000"/>
                </a:schemeClr>
              </a:buClr>
              <a:buSzPct val="90000"/>
              <a:buFont typeface="Wingdings" pitchFamily="2" charset="2"/>
              <a:buChar char="l"/>
            </a:pPr>
            <a:r>
              <a:rPr kumimoji="1" lang="zh-CN" altLang="en-US" sz="1600" b="1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Open Sans" panose="020B0606030504020204" pitchFamily="34" charset="0"/>
              </a:rPr>
              <a:t>在</a:t>
            </a:r>
            <a:r>
              <a:rPr kumimoji="1" lang="en-US" altLang="zh-CN" sz="1600" b="1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Open Sans" panose="020B0606030504020204" pitchFamily="34" charset="0"/>
              </a:rPr>
              <a:t>OpenAI Gym</a:t>
            </a:r>
            <a:r>
              <a:rPr kumimoji="1" lang="zh-CN" altLang="en-US" sz="1600" b="1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Open Sans" panose="020B0606030504020204" pitchFamily="34" charset="0"/>
              </a:rPr>
              <a:t>的游戏环境中对</a:t>
            </a:r>
            <a:r>
              <a:rPr kumimoji="1" lang="en-US" altLang="zh-CN" sz="1600" b="1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Open Sans" panose="020B0606030504020204" pitchFamily="34" charset="0"/>
              </a:rPr>
              <a:t>DDPG</a:t>
            </a:r>
            <a:r>
              <a:rPr kumimoji="1" lang="zh-CN" altLang="en-US" sz="1600" b="1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Open Sans" panose="020B0606030504020204" pitchFamily="34" charset="0"/>
              </a:rPr>
              <a:t>算法进行测试，利用</a:t>
            </a:r>
            <a:r>
              <a:rPr kumimoji="1" lang="en-US" altLang="zh-CN" sz="1600" b="1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Open Sans" panose="020B0606030504020204" pitchFamily="34" charset="0"/>
              </a:rPr>
              <a:t>DDPG</a:t>
            </a:r>
            <a:r>
              <a:rPr kumimoji="1" lang="zh-CN" altLang="en-US" sz="1600" b="1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Open Sans" panose="020B0606030504020204" pitchFamily="34" charset="0"/>
              </a:rPr>
              <a:t>算法训练出的</a:t>
            </a:r>
            <a:r>
              <a:rPr kumimoji="1" lang="en-US" altLang="zh-CN" sz="1600" b="1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Open Sans" panose="020B0606030504020204" pitchFamily="34" charset="0"/>
              </a:rPr>
              <a:t>Actor</a:t>
            </a:r>
            <a:r>
              <a:rPr kumimoji="1" lang="zh-CN" altLang="en-US" sz="1600" b="1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Open Sans" panose="020B0606030504020204" pitchFamily="34" charset="0"/>
              </a:rPr>
              <a:t>能够在</a:t>
            </a:r>
            <a:r>
              <a:rPr kumimoji="1" lang="en-US" altLang="zh-CN" sz="1600" b="1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Open Sans" panose="020B0606030504020204" pitchFamily="34" charset="0"/>
              </a:rPr>
              <a:t>Pendulum-v1</a:t>
            </a:r>
            <a:r>
              <a:rPr kumimoji="1" lang="zh-CN" altLang="en-US" sz="1600" b="1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Open Sans" panose="020B0606030504020204" pitchFamily="34" charset="0"/>
              </a:rPr>
              <a:t>环境中“完美”执行任务。倒立摆问题的复杂度较低，但通过调研发现，</a:t>
            </a:r>
            <a:r>
              <a:rPr kumimoji="1" lang="en-US" altLang="zh-CN" sz="1600" b="1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Open Sans" panose="020B0606030504020204" pitchFamily="34" charset="0"/>
              </a:rPr>
              <a:t>DDPG</a:t>
            </a:r>
            <a:r>
              <a:rPr kumimoji="1" lang="zh-CN" altLang="en-US" sz="1600" b="1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Open Sans" panose="020B0606030504020204" pitchFamily="34" charset="0"/>
              </a:rPr>
              <a:t>在许多其他问题上都有很好的应用。另一个很好的环境是</a:t>
            </a:r>
            <a:r>
              <a:rPr kumimoji="1" lang="en-US" altLang="zh-CN" sz="1600" b="1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Open Sans" panose="020B0606030504020204" pitchFamily="34" charset="0"/>
              </a:rPr>
              <a:t>LunarLandingContinuous-v2</a:t>
            </a:r>
            <a:r>
              <a:rPr kumimoji="1" lang="zh-CN" altLang="en-US" sz="1600" b="1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Open Sans" panose="020B0606030504020204" pitchFamily="34" charset="0"/>
              </a:rPr>
              <a:t>，能够通过更多的训练在</a:t>
            </a:r>
            <a:r>
              <a:rPr kumimoji="1" lang="en-US" altLang="zh-CN" sz="1600" b="1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Open Sans" panose="020B0606030504020204" pitchFamily="34" charset="0"/>
              </a:rPr>
              <a:t>DDPG</a:t>
            </a:r>
            <a:r>
              <a:rPr kumimoji="1" lang="zh-CN" altLang="en-US" sz="1600" b="1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Open Sans" panose="020B0606030504020204" pitchFamily="34" charset="0"/>
              </a:rPr>
              <a:t>上获得好的效果。</a:t>
            </a:r>
            <a:endParaRPr kumimoji="1" lang="en-US" altLang="zh-CN" sz="1600" b="1" dirty="0">
              <a:solidFill>
                <a:schemeClr val="bg1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Open Sans" panose="020B0606030504020204" pitchFamily="34" charset="0"/>
            </a:endParaRPr>
          </a:p>
          <a:p>
            <a:pPr marL="180000" indent="-228600" defTabSz="914400">
              <a:lnSpc>
                <a:spcPts val="3000"/>
              </a:lnSpc>
              <a:buClr>
                <a:schemeClr val="accent1">
                  <a:lumMod val="75000"/>
                </a:schemeClr>
              </a:buClr>
              <a:buSzPct val="90000"/>
              <a:buFont typeface="Wingdings" pitchFamily="2" charset="2"/>
              <a:buChar char="l"/>
            </a:pPr>
            <a:r>
              <a:rPr kumimoji="1" lang="en-US" altLang="zh-CN" sz="1600" b="1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Open Sans" panose="020B0606030504020204" pitchFamily="34" charset="0"/>
              </a:rPr>
              <a:t>DDPG</a:t>
            </a:r>
            <a:r>
              <a:rPr kumimoji="1" lang="zh-CN" altLang="en-US" sz="1600" b="1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Open Sans" panose="020B0606030504020204" pitchFamily="34" charset="0"/>
              </a:rPr>
              <a:t>方法是深度学习和强化学习的又一次成功结合，是深度强化学习发展过程中很重要的一个研究成果。其可以应对高维的输入，实现端对端的控制，且可以输出连续动作，使得深度强化学习方法可以应用于较为复杂的、可变范围大的动作空间和连续动作空间的情景。</a:t>
            </a:r>
            <a:endParaRPr kumimoji="1" lang="en-US" altLang="zh-CN" sz="1600" b="1" dirty="0">
              <a:solidFill>
                <a:schemeClr val="bg1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Open Sans" panose="020B0606030504020204" pitchFamily="34" charset="0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6A82C61C-9916-884B-EEF0-8AED0C5B7E5D}"/>
              </a:ext>
            </a:extLst>
          </p:cNvPr>
          <p:cNvGrpSpPr/>
          <p:nvPr/>
        </p:nvGrpSpPr>
        <p:grpSpPr>
          <a:xfrm>
            <a:off x="9916160" y="437401"/>
            <a:ext cx="1573877" cy="1545667"/>
            <a:chOff x="5437761" y="2329774"/>
            <a:chExt cx="2198451" cy="2198451"/>
          </a:xfrm>
        </p:grpSpPr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6D6C14DD-D78F-3B71-EFA1-0BB73C4F6550}"/>
                </a:ext>
              </a:extLst>
            </p:cNvPr>
            <p:cNvSpPr/>
            <p:nvPr/>
          </p:nvSpPr>
          <p:spPr>
            <a:xfrm>
              <a:off x="5437761" y="2329774"/>
              <a:ext cx="2198451" cy="219845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0A20E626-3C9A-CF5C-8F7B-166D70C452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25307" y="2417320"/>
              <a:ext cx="2023358" cy="202335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077624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392BA698-3F48-AD43-85F6-56FCBBF885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60467" y="2889242"/>
            <a:ext cx="3342444" cy="1079517"/>
          </a:xfrm>
        </p:spPr>
        <p:txBody>
          <a:bodyPr>
            <a:normAutofit/>
          </a:bodyPr>
          <a:lstStyle/>
          <a:p>
            <a:r>
              <a:rPr kumimoji="1" lang="zh-CN" altLang="en-US" sz="5333" i="0" dirty="0"/>
              <a:t>谢谢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D3EE6009-FCD2-7686-1A01-6D226DED73BE}"/>
              </a:ext>
            </a:extLst>
          </p:cNvPr>
          <p:cNvGrpSpPr/>
          <p:nvPr/>
        </p:nvGrpSpPr>
        <p:grpSpPr>
          <a:xfrm>
            <a:off x="9916160" y="437401"/>
            <a:ext cx="1573877" cy="1545667"/>
            <a:chOff x="5437761" y="2329774"/>
            <a:chExt cx="2198451" cy="2198451"/>
          </a:xfrm>
        </p:grpSpPr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4F38EE3C-A8F3-FC5B-8526-953AA8EA35BA}"/>
                </a:ext>
              </a:extLst>
            </p:cNvPr>
            <p:cNvSpPr/>
            <p:nvPr/>
          </p:nvSpPr>
          <p:spPr>
            <a:xfrm>
              <a:off x="5437761" y="2329774"/>
              <a:ext cx="2198451" cy="219845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34EE63B0-212F-F75B-72E2-9A0D499DD15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25307" y="2417320"/>
              <a:ext cx="2023358" cy="202335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432853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8846AFE5-BD50-3C41-B102-665B10318A6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65732" y="517449"/>
            <a:ext cx="2065867" cy="603249"/>
          </a:xfrm>
        </p:spPr>
        <p:txBody>
          <a:bodyPr/>
          <a:lstStyle/>
          <a:p>
            <a:r>
              <a:rPr kumimoji="1" lang="zh-CN" altLang="en-US" sz="3200" dirty="0"/>
              <a:t>目录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E7C9CD3-A847-4444-B5DF-BF8342BD596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2980" y="1043263"/>
            <a:ext cx="2065865" cy="376543"/>
          </a:xfrm>
        </p:spPr>
        <p:txBody>
          <a:bodyPr>
            <a:normAutofit lnSpcReduction="10000"/>
          </a:bodyPr>
          <a:lstStyle/>
          <a:p>
            <a:r>
              <a:rPr kumimoji="1" lang="en-US" altLang="zh-CN" sz="2133" dirty="0"/>
              <a:t>CONTENT</a:t>
            </a:r>
            <a:endParaRPr kumimoji="1" lang="zh-CN" altLang="en-US" sz="2133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D34AC75-E3DE-4C4E-8720-1232048AFEF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03545" y="1646512"/>
            <a:ext cx="4892455" cy="3582965"/>
          </a:xfrm>
        </p:spPr>
        <p:txBody>
          <a:bodyPr>
            <a:normAutofit/>
          </a:bodyPr>
          <a:lstStyle/>
          <a:p>
            <a:pPr marL="383990"/>
            <a:r>
              <a:rPr kumimoji="1" lang="zh-CN" altLang="en-US" sz="2800" dirty="0"/>
              <a:t>概述</a:t>
            </a:r>
            <a:endParaRPr kumimoji="1" lang="en-US" altLang="zh-CN" sz="2800" dirty="0"/>
          </a:p>
          <a:p>
            <a:pPr marL="383990"/>
            <a:r>
              <a:rPr kumimoji="1" lang="zh-CN" altLang="en-US" sz="2800" dirty="0"/>
              <a:t>训练过程及数学原理</a:t>
            </a:r>
            <a:endParaRPr kumimoji="1" lang="en-US" altLang="zh-CN" sz="2800" dirty="0"/>
          </a:p>
          <a:p>
            <a:pPr marL="383990"/>
            <a:r>
              <a:rPr kumimoji="1" lang="zh-CN" altLang="en-US" sz="2800" dirty="0"/>
              <a:t>算法流程</a:t>
            </a:r>
            <a:endParaRPr kumimoji="1" lang="en-US" altLang="zh-CN" sz="2800" dirty="0"/>
          </a:p>
          <a:p>
            <a:pPr marL="383990"/>
            <a:r>
              <a:rPr kumimoji="1" lang="en-US" altLang="zh-CN" sz="2800" dirty="0"/>
              <a:t>OpenAI Gym</a:t>
            </a:r>
            <a:r>
              <a:rPr kumimoji="1" lang="zh-CN" altLang="en-US" sz="2800" dirty="0"/>
              <a:t>测试</a:t>
            </a:r>
            <a:endParaRPr kumimoji="1" lang="en-US" altLang="zh-CN" sz="2800" dirty="0"/>
          </a:p>
          <a:p>
            <a:pPr marL="383990"/>
            <a:r>
              <a:rPr kumimoji="1" lang="zh-CN" altLang="en-US" sz="2800" dirty="0"/>
              <a:t>总结</a:t>
            </a:r>
            <a:endParaRPr kumimoji="1" lang="en-US" altLang="zh-CN" sz="2800" dirty="0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23222EC2-AE7C-57F5-9F02-4B386E026812}"/>
              </a:ext>
            </a:extLst>
          </p:cNvPr>
          <p:cNvGrpSpPr/>
          <p:nvPr/>
        </p:nvGrpSpPr>
        <p:grpSpPr>
          <a:xfrm>
            <a:off x="9916160" y="437401"/>
            <a:ext cx="1573877" cy="1545667"/>
            <a:chOff x="5437761" y="2329774"/>
            <a:chExt cx="2198451" cy="2198451"/>
          </a:xfrm>
        </p:grpSpPr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0A9A194C-0382-DEF7-4A34-D242FC4E64F9}"/>
                </a:ext>
              </a:extLst>
            </p:cNvPr>
            <p:cNvSpPr/>
            <p:nvPr/>
          </p:nvSpPr>
          <p:spPr>
            <a:xfrm>
              <a:off x="5437761" y="2329774"/>
              <a:ext cx="2198451" cy="219845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E68F83D7-2DD2-6CAD-9244-0CA74811BB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25307" y="2417320"/>
              <a:ext cx="2023358" cy="2023358"/>
            </a:xfrm>
            <a:prstGeom prst="rect">
              <a:avLst/>
            </a:prstGeom>
          </p:spPr>
        </p:pic>
      </p:grpSp>
      <p:sp>
        <p:nvSpPr>
          <p:cNvPr id="8" name="文本占位符 2">
            <a:extLst>
              <a:ext uri="{FF2B5EF4-FFF2-40B4-BE49-F238E27FC236}">
                <a16:creationId xmlns:a16="http://schemas.microsoft.com/office/drawing/2014/main" id="{8A230190-CB3A-D01C-B5C0-474275339D99}"/>
              </a:ext>
            </a:extLst>
          </p:cNvPr>
          <p:cNvSpPr txBox="1">
            <a:spLocks/>
          </p:cNvSpPr>
          <p:nvPr/>
        </p:nvSpPr>
        <p:spPr>
          <a:xfrm>
            <a:off x="712980" y="6077699"/>
            <a:ext cx="9486438" cy="685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i="1" kern="120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133" dirty="0"/>
              <a:t>Deep Deterministic Policy Gradient-DDPG</a:t>
            </a:r>
            <a:endParaRPr lang="zh-CN" altLang="en-US" sz="2133" dirty="0"/>
          </a:p>
        </p:txBody>
      </p:sp>
    </p:spTree>
    <p:extLst>
      <p:ext uri="{BB962C8B-B14F-4D97-AF65-F5344CB8AC3E}">
        <p14:creationId xmlns:p14="http://schemas.microsoft.com/office/powerpoint/2010/main" val="24546264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392BA698-3F48-AD43-85F6-56FCBBF885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60467" y="2889242"/>
            <a:ext cx="3342444" cy="1079517"/>
          </a:xfrm>
        </p:spPr>
        <p:txBody>
          <a:bodyPr/>
          <a:lstStyle/>
          <a:p>
            <a:r>
              <a:rPr kumimoji="1" lang="zh-CN" altLang="en-US" sz="5333" i="0" dirty="0"/>
              <a:t>概述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D3EE6009-FCD2-7686-1A01-6D226DED73BE}"/>
              </a:ext>
            </a:extLst>
          </p:cNvPr>
          <p:cNvGrpSpPr/>
          <p:nvPr/>
        </p:nvGrpSpPr>
        <p:grpSpPr>
          <a:xfrm>
            <a:off x="9916160" y="437401"/>
            <a:ext cx="1573877" cy="1545667"/>
            <a:chOff x="5437761" y="2329774"/>
            <a:chExt cx="2198451" cy="2198451"/>
          </a:xfrm>
        </p:grpSpPr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4F38EE3C-A8F3-FC5B-8526-953AA8EA35BA}"/>
                </a:ext>
              </a:extLst>
            </p:cNvPr>
            <p:cNvSpPr/>
            <p:nvPr/>
          </p:nvSpPr>
          <p:spPr>
            <a:xfrm>
              <a:off x="5437761" y="2329774"/>
              <a:ext cx="2198451" cy="219845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34EE63B0-212F-F75B-72E2-9A0D499DD15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25307" y="2417320"/>
              <a:ext cx="2023358" cy="202335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794664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E33799FA-8A10-984B-B578-E91D45DB35D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4378" y="523111"/>
            <a:ext cx="5140887" cy="508848"/>
          </a:xfrm>
        </p:spPr>
        <p:txBody>
          <a:bodyPr>
            <a:normAutofit lnSpcReduction="10000"/>
          </a:bodyPr>
          <a:lstStyle/>
          <a:p>
            <a:r>
              <a:rPr lang="zh-CN" altLang="en-US" sz="3200" b="1" i="0" dirty="0">
                <a:solidFill>
                  <a:schemeClr val="bg1">
                    <a:lumMod val="50000"/>
                  </a:schemeClr>
                </a:solidFill>
              </a:rPr>
              <a:t>概述</a:t>
            </a:r>
          </a:p>
        </p:txBody>
      </p:sp>
      <p:sp>
        <p:nvSpPr>
          <p:cNvPr id="8" name="文本占位符 2">
            <a:extLst>
              <a:ext uri="{FF2B5EF4-FFF2-40B4-BE49-F238E27FC236}">
                <a16:creationId xmlns:a16="http://schemas.microsoft.com/office/drawing/2014/main" id="{A26750B6-0506-9FD5-7F50-190B68BCAD29}"/>
              </a:ext>
            </a:extLst>
          </p:cNvPr>
          <p:cNvSpPr txBox="1">
            <a:spLocks/>
          </p:cNvSpPr>
          <p:nvPr/>
        </p:nvSpPr>
        <p:spPr>
          <a:xfrm>
            <a:off x="1574371" y="625631"/>
            <a:ext cx="9486438" cy="685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i="1" kern="120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133" dirty="0"/>
              <a:t>Deep Deterministic Policy Gradient-DDPG</a:t>
            </a:r>
            <a:endParaRPr lang="zh-CN" altLang="en-US" sz="2133" dirty="0"/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7773031A-EA18-4393-A109-86930B42FDA9}"/>
              </a:ext>
            </a:extLst>
          </p:cNvPr>
          <p:cNvSpPr/>
          <p:nvPr/>
        </p:nvSpPr>
        <p:spPr>
          <a:xfrm>
            <a:off x="2064436" y="1413951"/>
            <a:ext cx="6308034" cy="512077"/>
          </a:xfrm>
          <a:prstGeom prst="roundRect">
            <a:avLst/>
          </a:prstGeom>
          <a:solidFill>
            <a:srgbClr val="D8D9FF"/>
          </a:solidFill>
          <a:ln w="19050"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/>
                </a:solidFill>
              </a:rPr>
              <a:t>Deep Deterministic Policy Gradient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7AEABE1C-A34D-7DB1-B74F-2AA94CFB6761}"/>
              </a:ext>
            </a:extLst>
          </p:cNvPr>
          <p:cNvSpPr/>
          <p:nvPr/>
        </p:nvSpPr>
        <p:spPr>
          <a:xfrm>
            <a:off x="5218452" y="2922614"/>
            <a:ext cx="4249288" cy="512077"/>
          </a:xfrm>
          <a:prstGeom prst="roundRect">
            <a:avLst/>
          </a:prstGeom>
          <a:solidFill>
            <a:srgbClr val="D8D9FF"/>
          </a:solidFill>
          <a:ln w="19050"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/>
                </a:solidFill>
              </a:rPr>
              <a:t>Deterministic Policy Gradient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9FD2517F-7666-5AE1-7C39-48E2B0DEBC5A}"/>
              </a:ext>
            </a:extLst>
          </p:cNvPr>
          <p:cNvSpPr/>
          <p:nvPr/>
        </p:nvSpPr>
        <p:spPr>
          <a:xfrm>
            <a:off x="1069540" y="2916923"/>
            <a:ext cx="1989792" cy="512077"/>
          </a:xfrm>
          <a:prstGeom prst="roundRect">
            <a:avLst/>
          </a:prstGeom>
          <a:solidFill>
            <a:srgbClr val="DAF1FE"/>
          </a:solidFill>
          <a:ln w="19050"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/>
                </a:solidFill>
              </a:rPr>
              <a:t>Deep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D7C01958-602D-3104-8EFE-32D87A927D63}"/>
              </a:ext>
            </a:extLst>
          </p:cNvPr>
          <p:cNvSpPr/>
          <p:nvPr/>
        </p:nvSpPr>
        <p:spPr>
          <a:xfrm>
            <a:off x="5202733" y="2916922"/>
            <a:ext cx="4249288" cy="512077"/>
          </a:xfrm>
          <a:prstGeom prst="roundRect">
            <a:avLst/>
          </a:prstGeom>
          <a:solidFill>
            <a:srgbClr val="D8D9FF"/>
          </a:solidFill>
          <a:ln w="19050"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/>
                </a:solidFill>
              </a:rPr>
              <a:t>Deterministic Policy Gradient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851B51F0-EE19-5055-6EEC-BDAF1DD725DD}"/>
              </a:ext>
            </a:extLst>
          </p:cNvPr>
          <p:cNvSpPr/>
          <p:nvPr/>
        </p:nvSpPr>
        <p:spPr>
          <a:xfrm>
            <a:off x="4237343" y="4163854"/>
            <a:ext cx="2663687" cy="512077"/>
          </a:xfrm>
          <a:prstGeom prst="roundRect">
            <a:avLst/>
          </a:prstGeom>
          <a:solidFill>
            <a:srgbClr val="D8D9FF"/>
          </a:solidFill>
          <a:ln w="19050"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/>
                </a:solidFill>
              </a:rPr>
              <a:t>Deterministic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54390AB7-3161-F300-FB73-F951CA161934}"/>
              </a:ext>
            </a:extLst>
          </p:cNvPr>
          <p:cNvSpPr/>
          <p:nvPr/>
        </p:nvSpPr>
        <p:spPr>
          <a:xfrm>
            <a:off x="7870309" y="4163854"/>
            <a:ext cx="2663687" cy="512077"/>
          </a:xfrm>
          <a:prstGeom prst="roundRect">
            <a:avLst/>
          </a:prstGeom>
          <a:solidFill>
            <a:srgbClr val="D8D9FF"/>
          </a:solidFill>
          <a:ln w="19050"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/>
                </a:solidFill>
              </a:rPr>
              <a:t>Policy Gradient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D5A864D8-4A06-CCE2-A35B-3F5246E7ED51}"/>
              </a:ext>
            </a:extLst>
          </p:cNvPr>
          <p:cNvCxnSpPr>
            <a:stCxn id="10" idx="2"/>
            <a:endCxn id="14" idx="0"/>
          </p:cNvCxnSpPr>
          <p:nvPr/>
        </p:nvCxnSpPr>
        <p:spPr>
          <a:xfrm flipH="1">
            <a:off x="2064436" y="1926028"/>
            <a:ext cx="3154017" cy="99089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1E4970DB-0E61-EFBC-A7FA-07307AE9274C}"/>
              </a:ext>
            </a:extLst>
          </p:cNvPr>
          <p:cNvCxnSpPr>
            <a:stCxn id="10" idx="2"/>
            <a:endCxn id="15" idx="0"/>
          </p:cNvCxnSpPr>
          <p:nvPr/>
        </p:nvCxnSpPr>
        <p:spPr>
          <a:xfrm>
            <a:off x="5218453" y="1926028"/>
            <a:ext cx="2108924" cy="99089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EFE7B404-4604-C64A-184A-C584B791FB73}"/>
              </a:ext>
            </a:extLst>
          </p:cNvPr>
          <p:cNvCxnSpPr>
            <a:stCxn id="15" idx="2"/>
            <a:endCxn id="16" idx="0"/>
          </p:cNvCxnSpPr>
          <p:nvPr/>
        </p:nvCxnSpPr>
        <p:spPr>
          <a:xfrm flipH="1">
            <a:off x="5569187" y="3428999"/>
            <a:ext cx="1758190" cy="73485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F81BF774-EAE7-8DCB-92BA-834010AC3D60}"/>
              </a:ext>
            </a:extLst>
          </p:cNvPr>
          <p:cNvCxnSpPr>
            <a:stCxn id="15" idx="2"/>
            <a:endCxn id="17" idx="0"/>
          </p:cNvCxnSpPr>
          <p:nvPr/>
        </p:nvCxnSpPr>
        <p:spPr>
          <a:xfrm>
            <a:off x="7327377" y="3428999"/>
            <a:ext cx="1874776" cy="73485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ïṡ1íde">
            <a:extLst>
              <a:ext uri="{FF2B5EF4-FFF2-40B4-BE49-F238E27FC236}">
                <a16:creationId xmlns:a16="http://schemas.microsoft.com/office/drawing/2014/main" id="{855D0E68-CDB0-8952-F1C6-3B18D500203A}"/>
              </a:ext>
            </a:extLst>
          </p:cNvPr>
          <p:cNvSpPr/>
          <p:nvPr/>
        </p:nvSpPr>
        <p:spPr>
          <a:xfrm>
            <a:off x="604379" y="3604645"/>
            <a:ext cx="3583110" cy="2142571"/>
          </a:xfrm>
          <a:prstGeom prst="snip2SameRect">
            <a:avLst>
              <a:gd name="adj1" fmla="val 0"/>
              <a:gd name="adj2" fmla="val 0"/>
            </a:avLst>
          </a:prstGeom>
          <a:ln>
            <a:noFill/>
          </a:ln>
        </p:spPr>
        <p:txBody>
          <a:bodyPr wrap="square" anchor="t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0000" indent="-228600" defTabSz="914400">
              <a:lnSpc>
                <a:spcPts val="3000"/>
              </a:lnSpc>
              <a:buClr>
                <a:schemeClr val="accent1">
                  <a:lumMod val="75000"/>
                </a:schemeClr>
              </a:buClr>
              <a:buSzPct val="90000"/>
              <a:buFont typeface="Wingdings" pitchFamily="2" charset="2"/>
              <a:buChar char="l"/>
            </a:pPr>
            <a:r>
              <a:rPr kumimoji="1" lang="zh-CN" altLang="en-US" sz="1600" b="1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Open Sans" panose="020B0606030504020204" pitchFamily="34" charset="0"/>
              </a:rPr>
              <a:t>借鉴</a:t>
            </a:r>
            <a:r>
              <a:rPr kumimoji="1" lang="en-US" altLang="zh-CN" sz="1600" b="1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Open Sans" panose="020B0606030504020204" pitchFamily="34" charset="0"/>
              </a:rPr>
              <a:t>DQN</a:t>
            </a:r>
            <a:r>
              <a:rPr kumimoji="1" lang="zh-CN" altLang="en-US" sz="1600" b="1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Open Sans" panose="020B0606030504020204" pitchFamily="34" charset="0"/>
              </a:rPr>
              <a:t>的思想</a:t>
            </a:r>
            <a:endParaRPr kumimoji="1" lang="en-US" altLang="zh-CN" sz="1600" b="1" dirty="0">
              <a:solidFill>
                <a:schemeClr val="bg1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Open Sans" panose="020B0606030504020204" pitchFamily="34" charset="0"/>
            </a:endParaRPr>
          </a:p>
          <a:p>
            <a:pPr marL="180000" indent="-228600" defTabSz="914400">
              <a:lnSpc>
                <a:spcPts val="3000"/>
              </a:lnSpc>
              <a:buClr>
                <a:schemeClr val="accent1">
                  <a:lumMod val="75000"/>
                </a:schemeClr>
              </a:buClr>
              <a:buSzPct val="90000"/>
              <a:buFont typeface="Wingdings" pitchFamily="2" charset="2"/>
              <a:buChar char="l"/>
            </a:pPr>
            <a:r>
              <a:rPr kumimoji="1" lang="zh-CN" altLang="en-US" sz="1600" b="1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Open Sans" panose="020B0606030504020204" pitchFamily="34" charset="0"/>
              </a:rPr>
              <a:t>两个网络</a:t>
            </a:r>
            <a:endParaRPr kumimoji="1" lang="en-US" altLang="zh-CN" sz="1600" b="1" dirty="0">
              <a:solidFill>
                <a:schemeClr val="bg1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Open Sans" panose="020B0606030504020204" pitchFamily="34" charset="0"/>
            </a:endParaRPr>
          </a:p>
          <a:p>
            <a:pPr marL="637200" lvl="1" indent="-228600" defTabSz="914400">
              <a:lnSpc>
                <a:spcPts val="3000"/>
              </a:lnSpc>
              <a:buClr>
                <a:schemeClr val="accent1">
                  <a:lumMod val="75000"/>
                </a:schemeClr>
              </a:buClr>
              <a:buSzPct val="90000"/>
              <a:buFont typeface="Wingdings" pitchFamily="2" charset="2"/>
              <a:buChar char="l"/>
            </a:pPr>
            <a:r>
              <a:rPr kumimoji="1" lang="zh-CN" altLang="en-US" sz="1400" b="1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Open Sans" panose="020B0606030504020204" pitchFamily="34" charset="0"/>
              </a:rPr>
              <a:t>预测网络（</a:t>
            </a:r>
            <a:r>
              <a:rPr kumimoji="1" lang="en-US" altLang="zh-CN" sz="1400" b="1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Open Sans" panose="020B0606030504020204" pitchFamily="34" charset="0"/>
              </a:rPr>
              <a:t>Predict Q Network</a:t>
            </a:r>
            <a:r>
              <a:rPr kumimoji="1" lang="zh-CN" altLang="en-US" sz="1400" b="1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Open Sans" panose="020B0606030504020204" pitchFamily="34" charset="0"/>
              </a:rPr>
              <a:t>）</a:t>
            </a:r>
            <a:endParaRPr kumimoji="1" lang="en-US" altLang="zh-CN" sz="1400" b="1" dirty="0">
              <a:solidFill>
                <a:schemeClr val="bg1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Open Sans" panose="020B0606030504020204" pitchFamily="34" charset="0"/>
            </a:endParaRPr>
          </a:p>
          <a:p>
            <a:pPr marL="637200" lvl="1" indent="-228600" defTabSz="914400">
              <a:lnSpc>
                <a:spcPts val="3000"/>
              </a:lnSpc>
              <a:buClr>
                <a:schemeClr val="accent1">
                  <a:lumMod val="75000"/>
                </a:schemeClr>
              </a:buClr>
              <a:buSzPct val="90000"/>
              <a:buFont typeface="Wingdings" pitchFamily="2" charset="2"/>
              <a:buChar char="l"/>
            </a:pPr>
            <a:r>
              <a:rPr kumimoji="1" lang="zh-CN" altLang="en-US" sz="1400" b="1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Open Sans" panose="020B0606030504020204" pitchFamily="34" charset="0"/>
              </a:rPr>
              <a:t>目标网络（</a:t>
            </a:r>
            <a:r>
              <a:rPr kumimoji="1" lang="en-US" altLang="zh-CN" sz="1400" b="1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Open Sans" panose="020B0606030504020204" pitchFamily="34" charset="0"/>
              </a:rPr>
              <a:t>Target Q Network</a:t>
            </a:r>
            <a:r>
              <a:rPr kumimoji="1" lang="zh-CN" altLang="en-US" sz="1400" b="1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Open Sans" panose="020B0606030504020204" pitchFamily="34" charset="0"/>
              </a:rPr>
              <a:t>）</a:t>
            </a:r>
            <a:endParaRPr kumimoji="1" lang="en-US" altLang="zh-CN" sz="1400" b="1" dirty="0">
              <a:solidFill>
                <a:schemeClr val="bg1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Open Sans" panose="020B0606030504020204" pitchFamily="34" charset="0"/>
            </a:endParaRPr>
          </a:p>
          <a:p>
            <a:pPr marL="180000" indent="-228600" defTabSz="914400">
              <a:lnSpc>
                <a:spcPts val="3000"/>
              </a:lnSpc>
              <a:buClr>
                <a:schemeClr val="accent1">
                  <a:lumMod val="75000"/>
                </a:schemeClr>
              </a:buClr>
              <a:buSzPct val="90000"/>
              <a:buFont typeface="Wingdings" pitchFamily="2" charset="2"/>
              <a:buChar char="l"/>
            </a:pPr>
            <a:r>
              <a:rPr kumimoji="1" lang="zh-CN" altLang="en-US" sz="1600" b="1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Open Sans" panose="020B0606030504020204" pitchFamily="34" charset="0"/>
              </a:rPr>
              <a:t>经验回放机制（</a:t>
            </a:r>
            <a:r>
              <a:rPr kumimoji="1" lang="en-US" altLang="zh-CN" sz="1600" b="1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Open Sans" panose="020B0606030504020204" pitchFamily="34" charset="0"/>
              </a:rPr>
              <a:t>Replay Memory</a:t>
            </a:r>
            <a:r>
              <a:rPr kumimoji="1" lang="zh-CN" altLang="en-US" sz="1600" b="1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Open Sans" panose="020B0606030504020204" pitchFamily="34" charset="0"/>
              </a:rPr>
              <a:t>）</a:t>
            </a:r>
            <a:endParaRPr kumimoji="1" lang="en-US" altLang="zh-CN" sz="1600" b="1" dirty="0">
              <a:solidFill>
                <a:schemeClr val="bg1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Open Sans" panose="020B06060305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ïṡ1íde">
                <a:extLst>
                  <a:ext uri="{FF2B5EF4-FFF2-40B4-BE49-F238E27FC236}">
                    <a16:creationId xmlns:a16="http://schemas.microsoft.com/office/drawing/2014/main" id="{4D7A7CDA-98E9-4653-537D-23648D2810AA}"/>
                  </a:ext>
                </a:extLst>
              </p:cNvPr>
              <p:cNvSpPr/>
              <p:nvPr/>
            </p:nvSpPr>
            <p:spPr>
              <a:xfrm>
                <a:off x="4053417" y="4715429"/>
                <a:ext cx="3583110" cy="1719509"/>
              </a:xfrm>
              <a:prstGeom prst="snip2SameRect">
                <a:avLst>
                  <a:gd name="adj1" fmla="val 0"/>
                  <a:gd name="adj2" fmla="val 0"/>
                </a:avLst>
              </a:prstGeom>
              <a:ln>
                <a:noFill/>
              </a:ln>
            </p:spPr>
            <p:txBody>
              <a:bodyPr wrap="square" anchor="t"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180000" indent="-228600" defTabSz="914400">
                  <a:lnSpc>
                    <a:spcPts val="3000"/>
                  </a:lnSpc>
                  <a:buClr>
                    <a:schemeClr val="accent1">
                      <a:lumMod val="75000"/>
                    </a:schemeClr>
                  </a:buClr>
                  <a:buSzPct val="90000"/>
                  <a:buFont typeface="Wingdings" pitchFamily="2" charset="2"/>
                  <a:buChar char="l"/>
                </a:pPr>
                <a:r>
                  <a:rPr kumimoji="1" lang="zh-CN" altLang="en-US" sz="1600" b="1" dirty="0">
                    <a:solidFill>
                      <a:schemeClr val="bg1">
                        <a:lumMod val="50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sym typeface="Open Sans" panose="020B0606030504020204" pitchFamily="34" charset="0"/>
                  </a:rPr>
                  <a:t>随机性策略（</a:t>
                </a:r>
                <a:r>
                  <a:rPr kumimoji="1" lang="en-US" altLang="zh-CN" sz="1600" b="1" dirty="0">
                    <a:solidFill>
                      <a:schemeClr val="bg1">
                        <a:lumMod val="50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sym typeface="Open Sans" panose="020B0606030504020204" pitchFamily="34" charset="0"/>
                  </a:rPr>
                  <a:t>Stochastic</a:t>
                </a:r>
                <a:r>
                  <a:rPr kumimoji="1" lang="zh-CN" altLang="en-US" sz="1600" b="1" dirty="0">
                    <a:solidFill>
                      <a:schemeClr val="bg1">
                        <a:lumMod val="50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sym typeface="Open Sans" panose="020B0606030504020204" pitchFamily="34" charset="0"/>
                  </a:rPr>
                  <a:t>）：</a:t>
                </a:r>
                <a:endParaRPr kumimoji="1" lang="en-US" altLang="zh-CN" sz="1600" b="1" dirty="0">
                  <a:solidFill>
                    <a:schemeClr val="bg1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Open Sans" panose="020B0606030504020204" pitchFamily="34" charset="0"/>
                </a:endParaRPr>
              </a:p>
              <a:p>
                <a:pPr defTabSz="914400">
                  <a:lnSpc>
                    <a:spcPts val="3000"/>
                  </a:lnSpc>
                  <a:buClr>
                    <a:schemeClr val="accent1">
                      <a:lumMod val="75000"/>
                    </a:schemeClr>
                  </a:buClr>
                  <a:buSzPct val="90000"/>
                </a:pPr>
                <a:r>
                  <a:rPr kumimoji="1" lang="en-US" altLang="zh-CN" sz="1600" b="1" dirty="0">
                    <a:solidFill>
                      <a:schemeClr val="bg1">
                        <a:lumMod val="50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sym typeface="Open Sans" panose="020B0606030504020204" pitchFamily="34" charset="0"/>
                  </a:rPr>
                  <a:t>       </a:t>
                </a:r>
                <a:r>
                  <a:rPr kumimoji="1" lang="zh-CN" altLang="en-US" sz="1600" b="1" dirty="0">
                    <a:solidFill>
                      <a:schemeClr val="bg1">
                        <a:lumMod val="50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sym typeface="Open Sans" panose="020B0606030504020204" pitchFamily="34" charset="0"/>
                  </a:rPr>
                  <a:t>输出动作的概率满足</a:t>
                </a:r>
                <a14:m>
                  <m:oMath xmlns:m="http://schemas.openxmlformats.org/officeDocument/2006/math">
                    <m:r>
                      <a:rPr kumimoji="1" lang="en-US" altLang="zh-CN" sz="1600" b="1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sym typeface="Open Sans" panose="020B0606030504020204" pitchFamily="34" charset="0"/>
                      </a:rPr>
                      <m:t>∑</m:t>
                    </m:r>
                    <m:r>
                      <a:rPr kumimoji="1" lang="en-US" altLang="zh-CN" sz="1600" b="1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sym typeface="Open Sans" panose="020B0606030504020204" pitchFamily="34" charset="0"/>
                      </a:rPr>
                      <m:t>𝝅</m:t>
                    </m:r>
                    <m:d>
                      <m:dPr>
                        <m:ctrlPr>
                          <a:rPr kumimoji="1" lang="en-US" altLang="zh-CN" sz="1600" b="1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sym typeface="Open Sans" panose="020B0606030504020204" pitchFamily="34" charset="0"/>
                          </a:rPr>
                        </m:ctrlPr>
                      </m:dPr>
                      <m:e>
                        <m:r>
                          <a:rPr kumimoji="1" lang="en-US" altLang="zh-CN" sz="1600" b="1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sym typeface="Open Sans" panose="020B0606030504020204" pitchFamily="34" charset="0"/>
                          </a:rPr>
                          <m:t>𝒂</m:t>
                        </m:r>
                      </m:e>
                      <m:e>
                        <m:r>
                          <a:rPr kumimoji="1" lang="en-US" altLang="zh-CN" sz="1600" b="1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sym typeface="Open Sans" panose="020B0606030504020204" pitchFamily="34" charset="0"/>
                          </a:rPr>
                          <m:t>𝒔</m:t>
                        </m:r>
                      </m:e>
                    </m:d>
                    <m:r>
                      <a:rPr kumimoji="1" lang="en-US" altLang="zh-CN" sz="1600" b="1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sym typeface="Open Sans" panose="020B0606030504020204" pitchFamily="34" charset="0"/>
                      </a:rPr>
                      <m:t>=</m:t>
                    </m:r>
                    <m:r>
                      <a:rPr kumimoji="1" lang="en-US" altLang="zh-CN" sz="1600" b="1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sym typeface="Open Sans" panose="020B0606030504020204" pitchFamily="34" charset="0"/>
                      </a:rPr>
                      <m:t>𝟏</m:t>
                    </m:r>
                  </m:oMath>
                </a14:m>
                <a:endParaRPr kumimoji="1" lang="en-US" altLang="zh-CN" sz="1600" b="1" dirty="0">
                  <a:solidFill>
                    <a:schemeClr val="bg1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Open Sans" panose="020B0606030504020204" pitchFamily="34" charset="0"/>
                </a:endParaRPr>
              </a:p>
              <a:p>
                <a:pPr marL="180000" indent="-228600" defTabSz="914400">
                  <a:lnSpc>
                    <a:spcPts val="3000"/>
                  </a:lnSpc>
                  <a:buClr>
                    <a:schemeClr val="accent1">
                      <a:lumMod val="75000"/>
                    </a:schemeClr>
                  </a:buClr>
                  <a:buSzPct val="90000"/>
                  <a:buFont typeface="Wingdings" pitchFamily="2" charset="2"/>
                  <a:buChar char="l"/>
                </a:pPr>
                <a:r>
                  <a:rPr kumimoji="1" lang="zh-CN" altLang="en-US" sz="1600" b="1" dirty="0">
                    <a:solidFill>
                      <a:schemeClr val="bg1">
                        <a:lumMod val="50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sym typeface="Open Sans" panose="020B0606030504020204" pitchFamily="34" charset="0"/>
                  </a:rPr>
                  <a:t>确定性策略（</a:t>
                </a:r>
                <a:r>
                  <a:rPr kumimoji="1" lang="en-US" altLang="zh-CN" sz="1600" b="1" dirty="0">
                    <a:solidFill>
                      <a:schemeClr val="bg1">
                        <a:lumMod val="50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sym typeface="Open Sans" panose="020B0606030504020204" pitchFamily="34" charset="0"/>
                  </a:rPr>
                  <a:t>Deterministic</a:t>
                </a:r>
                <a:r>
                  <a:rPr kumimoji="1" lang="zh-CN" altLang="en-US" sz="1600" b="1" dirty="0">
                    <a:solidFill>
                      <a:schemeClr val="bg1">
                        <a:lumMod val="50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sym typeface="Open Sans" panose="020B0606030504020204" pitchFamily="34" charset="0"/>
                  </a:rPr>
                  <a:t>）：</a:t>
                </a:r>
                <a:endParaRPr kumimoji="1" lang="en-US" altLang="zh-CN" sz="1600" b="1" dirty="0">
                  <a:solidFill>
                    <a:schemeClr val="bg1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Open Sans" panose="020B0606030504020204" pitchFamily="34" charset="0"/>
                </a:endParaRPr>
              </a:p>
              <a:p>
                <a:pPr defTabSz="914400">
                  <a:lnSpc>
                    <a:spcPts val="3000"/>
                  </a:lnSpc>
                  <a:buClr>
                    <a:schemeClr val="accent1">
                      <a:lumMod val="75000"/>
                    </a:schemeClr>
                  </a:buClr>
                  <a:buSzPct val="90000"/>
                </a:pPr>
                <a:r>
                  <a:rPr kumimoji="1" lang="en-US" altLang="zh-CN" sz="1600" b="1" dirty="0">
                    <a:solidFill>
                      <a:schemeClr val="bg1">
                        <a:lumMod val="50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sym typeface="Open Sans" panose="020B0606030504020204" pitchFamily="34" charset="0"/>
                  </a:rPr>
                  <a:t>       </a:t>
                </a:r>
                <a14:m>
                  <m:oMath xmlns:m="http://schemas.openxmlformats.org/officeDocument/2006/math">
                    <m:r>
                      <a:rPr kumimoji="1" lang="en-US" altLang="zh-CN" sz="1600" b="1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sym typeface="Open Sans" panose="020B0606030504020204" pitchFamily="34" charset="0"/>
                      </a:rPr>
                      <m:t>𝝅</m:t>
                    </m:r>
                    <m:d>
                      <m:dPr>
                        <m:ctrlPr>
                          <a:rPr kumimoji="1" lang="en-US" altLang="zh-CN" sz="1600" b="1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sym typeface="Open Sans" panose="020B0606030504020204" pitchFamily="34" charset="0"/>
                          </a:rPr>
                        </m:ctrlPr>
                      </m:dPr>
                      <m:e>
                        <m:r>
                          <a:rPr kumimoji="1" lang="en-US" altLang="zh-CN" sz="1600" b="1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sym typeface="Open Sans" panose="020B0606030504020204" pitchFamily="34" charset="0"/>
                          </a:rPr>
                          <m:t>𝒔</m:t>
                        </m:r>
                      </m:e>
                    </m:d>
                    <m:r>
                      <a:rPr kumimoji="1" lang="en-US" altLang="zh-CN" sz="1600" b="1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sym typeface="Open Sans" panose="020B0606030504020204" pitchFamily="34" charset="0"/>
                      </a:rPr>
                      <m:t>→</m:t>
                    </m:r>
                    <m:r>
                      <a:rPr kumimoji="1" lang="en-US" altLang="zh-CN" sz="1600" b="1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sym typeface="Open Sans" panose="020B0606030504020204" pitchFamily="34" charset="0"/>
                      </a:rPr>
                      <m:t>𝑨</m:t>
                    </m:r>
                  </m:oMath>
                </a14:m>
                <a:r>
                  <a:rPr kumimoji="1" lang="zh-CN" altLang="en-US" sz="1600" b="1" dirty="0">
                    <a:solidFill>
                      <a:schemeClr val="bg1">
                        <a:lumMod val="50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sym typeface="Open Sans" panose="020B0606030504020204" pitchFamily="34" charset="0"/>
                  </a:rPr>
                  <a:t>策略输出即是动作</a:t>
                </a:r>
                <a:endParaRPr kumimoji="1" lang="en-US" altLang="zh-CN" sz="1600" b="1" dirty="0">
                  <a:solidFill>
                    <a:schemeClr val="bg1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28" name="ïṡ1íde">
                <a:extLst>
                  <a:ext uri="{FF2B5EF4-FFF2-40B4-BE49-F238E27FC236}">
                    <a16:creationId xmlns:a16="http://schemas.microsoft.com/office/drawing/2014/main" id="{4D7A7CDA-98E9-4653-537D-23648D2810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3417" y="4715429"/>
                <a:ext cx="3583110" cy="1719509"/>
              </a:xfrm>
              <a:prstGeom prst="snip2SameRect">
                <a:avLst>
                  <a:gd name="adj1" fmla="val 0"/>
                  <a:gd name="adj2" fmla="val 0"/>
                </a:avLst>
              </a:prstGeom>
              <a:blipFill>
                <a:blip r:embed="rId2"/>
                <a:stretch>
                  <a:fillRect l="-34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ïṡ1íde">
                <a:extLst>
                  <a:ext uri="{FF2B5EF4-FFF2-40B4-BE49-F238E27FC236}">
                    <a16:creationId xmlns:a16="http://schemas.microsoft.com/office/drawing/2014/main" id="{C3CAE047-1079-5D39-424B-6E8D5018C0DE}"/>
                  </a:ext>
                </a:extLst>
              </p:cNvPr>
              <p:cNvSpPr/>
              <p:nvPr/>
            </p:nvSpPr>
            <p:spPr>
              <a:xfrm>
                <a:off x="7660465" y="4715429"/>
                <a:ext cx="3942045" cy="1719509"/>
              </a:xfrm>
              <a:prstGeom prst="snip2SameRect">
                <a:avLst>
                  <a:gd name="adj1" fmla="val 0"/>
                  <a:gd name="adj2" fmla="val 0"/>
                </a:avLst>
              </a:prstGeom>
              <a:ln>
                <a:noFill/>
              </a:ln>
            </p:spPr>
            <p:txBody>
              <a:bodyPr wrap="square" anchor="t"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180000" indent="-228600" defTabSz="914400">
                  <a:lnSpc>
                    <a:spcPts val="3000"/>
                  </a:lnSpc>
                  <a:buClr>
                    <a:schemeClr val="accent1">
                      <a:lumMod val="75000"/>
                    </a:schemeClr>
                  </a:buClr>
                  <a:buSzPct val="90000"/>
                  <a:buFont typeface="Wingdings" pitchFamily="2" charset="2"/>
                  <a:buChar char="l"/>
                </a:pPr>
                <a:r>
                  <a:rPr kumimoji="1" lang="zh-CN" altLang="en-US" sz="1600" b="1" dirty="0">
                    <a:solidFill>
                      <a:schemeClr val="bg1">
                        <a:lumMod val="50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sym typeface="Open Sans" panose="020B0606030504020204" pitchFamily="34" charset="0"/>
                  </a:rPr>
                  <a:t>在连续动作空间根据策略函数筛选动作</a:t>
                </a:r>
                <a:endParaRPr kumimoji="1" lang="en-US" altLang="zh-CN" sz="1600" b="1" dirty="0">
                  <a:solidFill>
                    <a:schemeClr val="bg1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Open Sans" panose="020B0606030504020204" pitchFamily="34" charset="0"/>
                </a:endParaRPr>
              </a:p>
              <a:p>
                <a:pPr marL="180000" indent="-228600" defTabSz="914400">
                  <a:lnSpc>
                    <a:spcPts val="3000"/>
                  </a:lnSpc>
                  <a:buClr>
                    <a:schemeClr val="accent1">
                      <a:lumMod val="75000"/>
                    </a:schemeClr>
                  </a:buClr>
                  <a:buSzPct val="90000"/>
                  <a:buFont typeface="Wingdings" pitchFamily="2" charset="2"/>
                  <a:buChar char="l"/>
                </a:pPr>
                <a:r>
                  <a:rPr kumimoji="1" lang="en-US" altLang="zh-CN" sz="1600" b="1" dirty="0">
                    <a:solidFill>
                      <a:schemeClr val="bg1">
                        <a:lumMod val="50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sym typeface="Open Sans" panose="020B0606030504020204" pitchFamily="34" charset="0"/>
                  </a:rPr>
                  <a:t>PG</a:t>
                </a:r>
                <a:r>
                  <a:rPr kumimoji="1" lang="zh-CN" altLang="en-US" sz="1600" b="1" dirty="0">
                    <a:solidFill>
                      <a:schemeClr val="bg1">
                        <a:lumMod val="50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sym typeface="Open Sans" panose="020B0606030504020204" pitchFamily="34" charset="0"/>
                  </a:rPr>
                  <a:t>是基于策略的强化学习方法的开端</a:t>
                </a:r>
                <a:endParaRPr kumimoji="1" lang="en-US" altLang="zh-CN" sz="1600" b="1" dirty="0">
                  <a:solidFill>
                    <a:schemeClr val="bg1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Open Sans" panose="020B0606030504020204" pitchFamily="34" charset="0"/>
                </a:endParaRPr>
              </a:p>
              <a:p>
                <a:pPr marL="180000" indent="-228600" defTabSz="914400">
                  <a:lnSpc>
                    <a:spcPts val="3000"/>
                  </a:lnSpc>
                  <a:buClr>
                    <a:schemeClr val="accent1">
                      <a:lumMod val="75000"/>
                    </a:schemeClr>
                  </a:buClr>
                  <a:buSzPct val="90000"/>
                  <a:buFont typeface="Wingdings" pitchFamily="2" charset="2"/>
                  <a:buChar char="l"/>
                </a:pPr>
                <a:r>
                  <a:rPr kumimoji="1" lang="en-US" altLang="zh-CN" sz="1600" b="1" dirty="0">
                    <a:solidFill>
                      <a:schemeClr val="bg1">
                        <a:lumMod val="50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sym typeface="Open Sans" panose="020B0606030504020204" pitchFamily="34" charset="0"/>
                  </a:rPr>
                  <a:t>PG</a:t>
                </a:r>
                <a:r>
                  <a:rPr kumimoji="1" lang="zh-CN" altLang="en-US" sz="1600" b="1" dirty="0">
                    <a:solidFill>
                      <a:schemeClr val="bg1">
                        <a:lumMod val="50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sym typeface="Open Sans" panose="020B0606030504020204" pitchFamily="34" charset="0"/>
                  </a:rPr>
                  <a:t>的梯度计算式为：</a:t>
                </a:r>
                <a:endParaRPr kumimoji="1" lang="en-US" altLang="zh-CN" sz="1600" b="1" dirty="0">
                  <a:solidFill>
                    <a:schemeClr val="bg1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Open Sans" panose="020B0606030504020204" pitchFamily="34" charset="0"/>
                </a:endParaRPr>
              </a:p>
              <a:p>
                <a:pPr marL="180000" indent="-228600" defTabSz="914400">
                  <a:lnSpc>
                    <a:spcPts val="3000"/>
                  </a:lnSpc>
                  <a:buClr>
                    <a:schemeClr val="accent1">
                      <a:lumMod val="75000"/>
                    </a:schemeClr>
                  </a:buClr>
                  <a:buSzPct val="90000"/>
                  <a:buFont typeface="Wingdings" pitchFamily="2" charset="2"/>
                  <a:buChar char="l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600" b="1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sym typeface="Open Sans" panose="020B0606030504020204" pitchFamily="34" charset="0"/>
                          </a:rPr>
                        </m:ctrlPr>
                      </m:sSubPr>
                      <m:e>
                        <m:r>
                          <a:rPr kumimoji="1" lang="en-US" altLang="zh-CN" sz="1600" b="1" i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sym typeface="Open Sans" panose="020B0606030504020204" pitchFamily="34" charset="0"/>
                          </a:rPr>
                          <m:t>𝛁</m:t>
                        </m:r>
                      </m:e>
                      <m:sub>
                        <m:r>
                          <a:rPr kumimoji="1" lang="en-US" altLang="zh-CN" sz="1600" b="1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sym typeface="Open Sans" panose="020B0606030504020204" pitchFamily="34" charset="0"/>
                          </a:rPr>
                          <m:t>𝜽</m:t>
                        </m:r>
                      </m:sub>
                    </m:sSub>
                    <m:r>
                      <a:rPr kumimoji="1" lang="en-US" altLang="zh-CN" sz="1600" b="1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sym typeface="Open Sans" panose="020B0606030504020204" pitchFamily="34" charset="0"/>
                      </a:rPr>
                      <m:t> </m:t>
                    </m:r>
                    <m:r>
                      <a:rPr kumimoji="1" lang="en-US" altLang="zh-CN" sz="1600" b="1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sym typeface="Open Sans" panose="020B0606030504020204" pitchFamily="34" charset="0"/>
                      </a:rPr>
                      <m:t>𝑱</m:t>
                    </m:r>
                    <m:d>
                      <m:dPr>
                        <m:ctrlPr>
                          <a:rPr kumimoji="1" lang="en-US" altLang="zh-CN" sz="1600" b="1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sym typeface="Open Sans" panose="020B0606030504020204" pitchFamily="34" charset="0"/>
                          </a:rPr>
                        </m:ctrlPr>
                      </m:dPr>
                      <m:e>
                        <m:r>
                          <a:rPr kumimoji="1" lang="en-US" altLang="zh-CN" sz="1600" b="1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sym typeface="Open Sans" panose="020B0606030504020204" pitchFamily="34" charset="0"/>
                          </a:rPr>
                          <m:t>𝜽</m:t>
                        </m:r>
                      </m:e>
                    </m:d>
                    <m:r>
                      <a:rPr kumimoji="1" lang="en-US" altLang="zh-CN" sz="1600" b="1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sym typeface="Open Sans" panose="020B0606030504020204" pitchFamily="34" charset="0"/>
                      </a:rPr>
                      <m:t>=</m:t>
                    </m:r>
                    <m:sSub>
                      <m:sSubPr>
                        <m:ctrlPr>
                          <a:rPr kumimoji="1" lang="en-US" altLang="zh-CN" sz="1600" b="1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sym typeface="Open Sans" panose="020B0606030504020204" pitchFamily="34" charset="0"/>
                          </a:rPr>
                        </m:ctrlPr>
                      </m:sSubPr>
                      <m:e>
                        <m:r>
                          <a:rPr kumimoji="1" lang="en-US" altLang="zh-CN" sz="1600" b="1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sym typeface="Open Sans" panose="020B0606030504020204" pitchFamily="34" charset="0"/>
                          </a:rPr>
                          <m:t>𝑬</m:t>
                        </m:r>
                      </m:e>
                      <m:sub>
                        <m:sSub>
                          <m:sSubPr>
                            <m:ctrlPr>
                              <a:rPr kumimoji="1" lang="en-US" altLang="zh-CN" sz="1600" b="1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sym typeface="Open Sans" panose="020B0606030504020204" pitchFamily="34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1600" b="1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sym typeface="Open Sans" panose="020B0606030504020204" pitchFamily="34" charset="0"/>
                              </a:rPr>
                              <m:t>𝝁</m:t>
                            </m:r>
                          </m:e>
                          <m:sub>
                            <m:r>
                              <a:rPr kumimoji="1" lang="en-US" altLang="zh-CN" sz="1600" b="1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sym typeface="Open Sans" panose="020B0606030504020204" pitchFamily="34" charset="0"/>
                              </a:rPr>
                              <m:t>𝜽</m:t>
                            </m:r>
                          </m:sub>
                        </m:sSub>
                      </m:sub>
                    </m:sSub>
                    <m:r>
                      <a:rPr kumimoji="1" lang="en-US" altLang="zh-CN" sz="1600" b="1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sym typeface="Open Sans" panose="020B0606030504020204" pitchFamily="34" charset="0"/>
                      </a:rPr>
                      <m:t>[</m:t>
                    </m:r>
                    <m:r>
                      <a:rPr kumimoji="1" lang="en-US" altLang="zh-CN" sz="1600" b="1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sym typeface="Open Sans" panose="020B0606030504020204" pitchFamily="34" charset="0"/>
                      </a:rPr>
                      <m:t>𝑮</m:t>
                    </m:r>
                    <m:sSub>
                      <m:sSubPr>
                        <m:ctrlPr>
                          <a:rPr kumimoji="1" lang="en-US" altLang="zh-CN" sz="1600" b="1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sym typeface="Open Sans" panose="020B0606030504020204" pitchFamily="34" charset="0"/>
                          </a:rPr>
                        </m:ctrlPr>
                      </m:sSubPr>
                      <m:e>
                        <m:r>
                          <a:rPr kumimoji="1" lang="en-US" altLang="zh-CN" sz="1600" b="1" i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sym typeface="Open Sans" panose="020B0606030504020204" pitchFamily="34" charset="0"/>
                          </a:rPr>
                          <m:t>𝛁</m:t>
                        </m:r>
                      </m:e>
                      <m:sub>
                        <m:r>
                          <a:rPr kumimoji="1" lang="en-US" altLang="zh-CN" sz="1600" b="1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sym typeface="Open Sans" panose="020B0606030504020204" pitchFamily="34" charset="0"/>
                          </a:rPr>
                          <m:t>𝜽</m:t>
                        </m:r>
                      </m:sub>
                    </m:sSub>
                    <m:r>
                      <a:rPr kumimoji="1" lang="en-US" altLang="zh-CN" sz="1600" b="1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sym typeface="Open Sans" panose="020B0606030504020204" pitchFamily="34" charset="0"/>
                      </a:rPr>
                      <m:t>𝒍𝒏</m:t>
                    </m:r>
                    <m:sSub>
                      <m:sSubPr>
                        <m:ctrlPr>
                          <a:rPr kumimoji="1" lang="en-US" altLang="zh-CN" sz="1600" b="1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sym typeface="Open Sans" panose="020B0606030504020204" pitchFamily="34" charset="0"/>
                          </a:rPr>
                        </m:ctrlPr>
                      </m:sSubPr>
                      <m:e>
                        <m:r>
                          <a:rPr kumimoji="1" lang="en-US" altLang="zh-CN" sz="1600" b="1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sym typeface="Open Sans" panose="020B0606030504020204" pitchFamily="34" charset="0"/>
                          </a:rPr>
                          <m:t>𝝁</m:t>
                        </m:r>
                      </m:e>
                      <m:sub>
                        <m:r>
                          <a:rPr kumimoji="1" lang="en-US" altLang="zh-CN" sz="1600" b="1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sym typeface="Open Sans" panose="020B0606030504020204" pitchFamily="34" charset="0"/>
                          </a:rPr>
                          <m:t>𝜽</m:t>
                        </m:r>
                      </m:sub>
                    </m:sSub>
                    <m:r>
                      <a:rPr kumimoji="1" lang="en-US" altLang="zh-CN" sz="1600" b="1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sym typeface="Open Sans" panose="020B0606030504020204" pitchFamily="34" charset="0"/>
                      </a:rPr>
                      <m:t>(</m:t>
                    </m:r>
                    <m:r>
                      <a:rPr kumimoji="1" lang="en-US" altLang="zh-CN" sz="1600" b="1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sym typeface="Open Sans" panose="020B0606030504020204" pitchFamily="34" charset="0"/>
                      </a:rPr>
                      <m:t>𝒔</m:t>
                    </m:r>
                    <m:r>
                      <a:rPr kumimoji="1" lang="en-US" altLang="zh-CN" sz="1600" b="1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sym typeface="Open Sans" panose="020B0606030504020204" pitchFamily="34" charset="0"/>
                      </a:rPr>
                      <m:t>,</m:t>
                    </m:r>
                    <m:r>
                      <a:rPr kumimoji="1" lang="en-US" altLang="zh-CN" sz="1600" b="1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sym typeface="Open Sans" panose="020B0606030504020204" pitchFamily="34" charset="0"/>
                      </a:rPr>
                      <m:t>𝒂</m:t>
                    </m:r>
                    <m:r>
                      <a:rPr kumimoji="1" lang="en-US" altLang="zh-CN" sz="1600" b="1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sym typeface="Open Sans" panose="020B0606030504020204" pitchFamily="34" charset="0"/>
                      </a:rPr>
                      <m:t>)] </m:t>
                    </m:r>
                  </m:oMath>
                </a14:m>
                <a:endParaRPr kumimoji="1" lang="en-US" altLang="zh-CN" sz="1600" b="1" dirty="0">
                  <a:solidFill>
                    <a:schemeClr val="bg1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29" name="ïṡ1íde">
                <a:extLst>
                  <a:ext uri="{FF2B5EF4-FFF2-40B4-BE49-F238E27FC236}">
                    <a16:creationId xmlns:a16="http://schemas.microsoft.com/office/drawing/2014/main" id="{C3CAE047-1079-5D39-424B-6E8D5018C0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0465" y="4715429"/>
                <a:ext cx="3942045" cy="1719509"/>
              </a:xfrm>
              <a:prstGeom prst="snip2SameRect">
                <a:avLst>
                  <a:gd name="adj1" fmla="val 0"/>
                  <a:gd name="adj2" fmla="val 0"/>
                </a:avLst>
              </a:prstGeom>
              <a:blipFill>
                <a:blip r:embed="rId3"/>
                <a:stretch>
                  <a:fillRect l="-31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2" name="组合 131">
            <a:extLst>
              <a:ext uri="{FF2B5EF4-FFF2-40B4-BE49-F238E27FC236}">
                <a16:creationId xmlns:a16="http://schemas.microsoft.com/office/drawing/2014/main" id="{56CC5C64-2D0B-48BE-88FE-C4F303CF2A8C}"/>
              </a:ext>
            </a:extLst>
          </p:cNvPr>
          <p:cNvGrpSpPr/>
          <p:nvPr/>
        </p:nvGrpSpPr>
        <p:grpSpPr>
          <a:xfrm>
            <a:off x="9916160" y="437401"/>
            <a:ext cx="1573877" cy="1545667"/>
            <a:chOff x="5437761" y="2329774"/>
            <a:chExt cx="2198451" cy="2198451"/>
          </a:xfrm>
        </p:grpSpPr>
        <p:sp>
          <p:nvSpPr>
            <p:cNvPr id="133" name="椭圆 132">
              <a:extLst>
                <a:ext uri="{FF2B5EF4-FFF2-40B4-BE49-F238E27FC236}">
                  <a16:creationId xmlns:a16="http://schemas.microsoft.com/office/drawing/2014/main" id="{1CA672E0-1A2A-E63C-84A7-6C01CAADC534}"/>
                </a:ext>
              </a:extLst>
            </p:cNvPr>
            <p:cNvSpPr/>
            <p:nvPr/>
          </p:nvSpPr>
          <p:spPr>
            <a:xfrm>
              <a:off x="5437761" y="2329774"/>
              <a:ext cx="2198451" cy="219845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pic>
          <p:nvPicPr>
            <p:cNvPr id="134" name="图片 133">
              <a:extLst>
                <a:ext uri="{FF2B5EF4-FFF2-40B4-BE49-F238E27FC236}">
                  <a16:creationId xmlns:a16="http://schemas.microsoft.com/office/drawing/2014/main" id="{6C8A4D6E-AB8A-96B4-8433-DE6CF2F4A2E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25307" y="2417320"/>
              <a:ext cx="2023358" cy="202335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132938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392BA698-3F48-AD43-85F6-56FCBBF885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60466" y="2687012"/>
            <a:ext cx="7908821" cy="1483975"/>
          </a:xfrm>
        </p:spPr>
        <p:txBody>
          <a:bodyPr>
            <a:normAutofit/>
          </a:bodyPr>
          <a:lstStyle/>
          <a:p>
            <a:pPr algn="just">
              <a:lnSpc>
                <a:spcPct val="110000"/>
              </a:lnSpc>
            </a:pPr>
            <a:r>
              <a:rPr kumimoji="1" lang="zh-CN" altLang="en-US" sz="5333" i="0" dirty="0"/>
              <a:t>训练过程及数学原理</a:t>
            </a:r>
            <a:endParaRPr kumimoji="1" lang="en-US" altLang="zh-CN" sz="5333" i="0" dirty="0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D3EE6009-FCD2-7686-1A01-6D226DED73BE}"/>
              </a:ext>
            </a:extLst>
          </p:cNvPr>
          <p:cNvGrpSpPr/>
          <p:nvPr/>
        </p:nvGrpSpPr>
        <p:grpSpPr>
          <a:xfrm>
            <a:off x="9916160" y="437401"/>
            <a:ext cx="1573877" cy="1545667"/>
            <a:chOff x="5437761" y="2329774"/>
            <a:chExt cx="2198451" cy="2198451"/>
          </a:xfrm>
        </p:grpSpPr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4F38EE3C-A8F3-FC5B-8526-953AA8EA35BA}"/>
                </a:ext>
              </a:extLst>
            </p:cNvPr>
            <p:cNvSpPr/>
            <p:nvPr/>
          </p:nvSpPr>
          <p:spPr>
            <a:xfrm>
              <a:off x="5437761" y="2329774"/>
              <a:ext cx="2198451" cy="219845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34EE63B0-212F-F75B-72E2-9A0D499DD15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25307" y="2417320"/>
              <a:ext cx="2023358" cy="202335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141339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E33799FA-8A10-984B-B578-E91D45DB35D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4378" y="523111"/>
            <a:ext cx="5140887" cy="508848"/>
          </a:xfrm>
        </p:spPr>
        <p:txBody>
          <a:bodyPr>
            <a:normAutofit lnSpcReduction="10000"/>
          </a:bodyPr>
          <a:lstStyle/>
          <a:p>
            <a:r>
              <a:rPr lang="zh-CN" altLang="en-US" sz="3200" b="1" i="0" dirty="0">
                <a:solidFill>
                  <a:schemeClr val="bg1">
                    <a:lumMod val="50000"/>
                  </a:schemeClr>
                </a:solidFill>
              </a:rPr>
              <a:t>训练过程</a:t>
            </a:r>
          </a:p>
        </p:txBody>
      </p:sp>
      <p:sp>
        <p:nvSpPr>
          <p:cNvPr id="8" name="文本占位符 2">
            <a:extLst>
              <a:ext uri="{FF2B5EF4-FFF2-40B4-BE49-F238E27FC236}">
                <a16:creationId xmlns:a16="http://schemas.microsoft.com/office/drawing/2014/main" id="{A26750B6-0506-9FD5-7F50-190B68BCAD29}"/>
              </a:ext>
            </a:extLst>
          </p:cNvPr>
          <p:cNvSpPr txBox="1">
            <a:spLocks/>
          </p:cNvSpPr>
          <p:nvPr/>
        </p:nvSpPr>
        <p:spPr>
          <a:xfrm>
            <a:off x="2395934" y="616763"/>
            <a:ext cx="9486438" cy="685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i="1" kern="120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133" dirty="0"/>
              <a:t>Deep Deterministic Policy Gradient-DDPG</a:t>
            </a:r>
            <a:endParaRPr lang="zh-CN" altLang="en-US" sz="2133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48382292-2AA2-E787-53FF-D83B0EB83CDC}"/>
                  </a:ext>
                </a:extLst>
              </p:cNvPr>
              <p:cNvSpPr txBox="1"/>
              <p:nvPr/>
            </p:nvSpPr>
            <p:spPr>
              <a:xfrm>
                <a:off x="118637" y="4635208"/>
                <a:ext cx="4518212" cy="369332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/>
                  <a:t>Replay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Buffer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𝑜𝑏𝑠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𝑎𝑐𝑡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𝑟𝑒𝑤𝑎𝑟𝑑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𝑜𝑏𝑠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𝑛𝑒𝑥𝑡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48382292-2AA2-E787-53FF-D83B0EB83C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637" y="4635208"/>
                <a:ext cx="4518212" cy="369332"/>
              </a:xfrm>
              <a:prstGeom prst="rect">
                <a:avLst/>
              </a:prstGeom>
              <a:blipFill>
                <a:blip r:embed="rId2"/>
                <a:stretch>
                  <a:fillRect l="-940" t="-6250" b="-20313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框 6">
            <a:extLst>
              <a:ext uri="{FF2B5EF4-FFF2-40B4-BE49-F238E27FC236}">
                <a16:creationId xmlns:a16="http://schemas.microsoft.com/office/drawing/2014/main" id="{AB238F2C-CCC8-FC1D-A8EA-952A320E8AD9}"/>
              </a:ext>
            </a:extLst>
          </p:cNvPr>
          <p:cNvSpPr txBox="1"/>
          <p:nvPr/>
        </p:nvSpPr>
        <p:spPr>
          <a:xfrm>
            <a:off x="2379681" y="3498932"/>
            <a:ext cx="1511130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Actor(Predict)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B95FB87-CFDA-3864-E639-AC558DC4E6A3}"/>
              </a:ext>
            </a:extLst>
          </p:cNvPr>
          <p:cNvSpPr txBox="1"/>
          <p:nvPr/>
        </p:nvSpPr>
        <p:spPr>
          <a:xfrm>
            <a:off x="1375937" y="2228647"/>
            <a:ext cx="2003612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Critic(Predict)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04D331D8-8BFE-2830-BF80-AE026B6C8878}"/>
                  </a:ext>
                </a:extLst>
              </p:cNvPr>
              <p:cNvSpPr txBox="1"/>
              <p:nvPr/>
            </p:nvSpPr>
            <p:spPr>
              <a:xfrm>
                <a:off x="1591089" y="2899785"/>
                <a:ext cx="463924" cy="307777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i="1" dirty="0" smtClean="0">
                          <a:latin typeface="Cambria Math" panose="02040503050406030204" pitchFamily="18" charset="0"/>
                        </a:rPr>
                        <m:t>𝑜𝑏𝑠</m:t>
                      </m:r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04D331D8-8BFE-2830-BF80-AE026B6C88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1089" y="2899785"/>
                <a:ext cx="463924" cy="307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609A4F3B-8750-600D-C5FA-75D000E81DAD}"/>
                  </a:ext>
                </a:extLst>
              </p:cNvPr>
              <p:cNvSpPr txBox="1"/>
              <p:nvPr/>
            </p:nvSpPr>
            <p:spPr>
              <a:xfrm>
                <a:off x="2902837" y="4107642"/>
                <a:ext cx="463924" cy="307777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i="1" dirty="0" smtClean="0">
                          <a:latin typeface="Cambria Math" panose="02040503050406030204" pitchFamily="18" charset="0"/>
                        </a:rPr>
                        <m:t>𝑜𝑏𝑠</m:t>
                      </m:r>
                    </m:oMath>
                  </m:oMathPara>
                </a14:m>
                <a:endParaRPr lang="zh-CN" altLang="en-US" sz="1400" dirty="0"/>
              </a:p>
            </p:txBody>
          </p:sp>
        </mc:Choice>
        <mc:Fallback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609A4F3B-8750-600D-C5FA-75D000E81D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2837" y="4107642"/>
                <a:ext cx="463924" cy="3077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41A983ED-F74D-587C-0EB8-EF3AD765EDC3}"/>
                  </a:ext>
                </a:extLst>
              </p:cNvPr>
              <p:cNvSpPr txBox="1"/>
              <p:nvPr/>
            </p:nvSpPr>
            <p:spPr>
              <a:xfrm>
                <a:off x="2905539" y="2898912"/>
                <a:ext cx="463924" cy="307777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i="1" dirty="0" smtClean="0">
                          <a:latin typeface="Cambria Math" panose="02040503050406030204" pitchFamily="18" charset="0"/>
                        </a:rPr>
                        <m:t>𝑎𝑐𝑡</m:t>
                      </m:r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41A983ED-F74D-587C-0EB8-EF3AD765ED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5539" y="2898912"/>
                <a:ext cx="463924" cy="307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连接符: 曲线 19">
            <a:extLst>
              <a:ext uri="{FF2B5EF4-FFF2-40B4-BE49-F238E27FC236}">
                <a16:creationId xmlns:a16="http://schemas.microsoft.com/office/drawing/2014/main" id="{11465720-6321-9ECE-7437-38C061BBDA32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1916160" y="4261531"/>
            <a:ext cx="986677" cy="449312"/>
          </a:xfrm>
          <a:prstGeom prst="curvedConnector3">
            <a:avLst>
              <a:gd name="adj1" fmla="val 50000"/>
            </a:avLst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连接符: 曲线 21">
            <a:extLst>
              <a:ext uri="{FF2B5EF4-FFF2-40B4-BE49-F238E27FC236}">
                <a16:creationId xmlns:a16="http://schemas.microsoft.com/office/drawing/2014/main" id="{EE06E3A6-7021-4A3A-489F-422A0B39D8BF}"/>
              </a:ext>
            </a:extLst>
          </p:cNvPr>
          <p:cNvCxnSpPr>
            <a:stCxn id="12" idx="1"/>
            <a:endCxn id="11" idx="2"/>
          </p:cNvCxnSpPr>
          <p:nvPr/>
        </p:nvCxnSpPr>
        <p:spPr>
          <a:xfrm rot="10800000">
            <a:off x="1823051" y="3207563"/>
            <a:ext cx="1079786" cy="1053969"/>
          </a:xfrm>
          <a:prstGeom prst="curvedConnector2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13C4160B-2A92-1D54-E1B8-F3656A97B60F}"/>
              </a:ext>
            </a:extLst>
          </p:cNvPr>
          <p:cNvCxnSpPr>
            <a:stCxn id="11" idx="0"/>
          </p:cNvCxnSpPr>
          <p:nvPr/>
        </p:nvCxnSpPr>
        <p:spPr>
          <a:xfrm flipH="1" flipV="1">
            <a:off x="1823050" y="2597979"/>
            <a:ext cx="1" cy="301806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96F25041-1E09-8DAB-B32D-6DDBDABBEC47}"/>
              </a:ext>
            </a:extLst>
          </p:cNvPr>
          <p:cNvCxnSpPr>
            <a:stCxn id="18" idx="0"/>
          </p:cNvCxnSpPr>
          <p:nvPr/>
        </p:nvCxnSpPr>
        <p:spPr>
          <a:xfrm flipV="1">
            <a:off x="3137501" y="2597543"/>
            <a:ext cx="0" cy="301369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BC66C231-859F-DF40-A4E5-F073CDC84F26}"/>
              </a:ext>
            </a:extLst>
          </p:cNvPr>
          <p:cNvCxnSpPr>
            <a:cxnSpLocks/>
            <a:stCxn id="12" idx="0"/>
            <a:endCxn id="7" idx="2"/>
          </p:cNvCxnSpPr>
          <p:nvPr/>
        </p:nvCxnSpPr>
        <p:spPr>
          <a:xfrm flipV="1">
            <a:off x="3134799" y="3868264"/>
            <a:ext cx="447" cy="239378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8E9BF2B1-E20B-17D2-A539-F271D78C214C}"/>
              </a:ext>
            </a:extLst>
          </p:cNvPr>
          <p:cNvCxnSpPr>
            <a:cxnSpLocks/>
            <a:stCxn id="7" idx="0"/>
            <a:endCxn id="18" idx="2"/>
          </p:cNvCxnSpPr>
          <p:nvPr/>
        </p:nvCxnSpPr>
        <p:spPr>
          <a:xfrm flipV="1">
            <a:off x="3135246" y="3206689"/>
            <a:ext cx="2255" cy="292243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61A10207-FDAA-DA7A-6369-7416A2C8581E}"/>
                  </a:ext>
                </a:extLst>
              </p:cNvPr>
              <p:cNvSpPr txBox="1"/>
              <p:nvPr/>
            </p:nvSpPr>
            <p:spPr>
              <a:xfrm>
                <a:off x="2145781" y="1527603"/>
                <a:ext cx="463924" cy="307777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b="0" i="1" dirty="0" smtClean="0"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61A10207-FDAA-DA7A-6369-7416A2C858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5781" y="1527603"/>
                <a:ext cx="463924" cy="307777"/>
              </a:xfrm>
              <a:prstGeom prst="rect">
                <a:avLst/>
              </a:prstGeom>
              <a:blipFill>
                <a:blip r:embed="rId6"/>
                <a:stretch>
                  <a:fillRect b="-6000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288F0DC1-626A-123D-3F9B-EB9A00AF666F}"/>
              </a:ext>
            </a:extLst>
          </p:cNvPr>
          <p:cNvCxnSpPr>
            <a:stCxn id="9" idx="0"/>
            <a:endCxn id="32" idx="2"/>
          </p:cNvCxnSpPr>
          <p:nvPr/>
        </p:nvCxnSpPr>
        <p:spPr>
          <a:xfrm flipV="1">
            <a:off x="2377743" y="1835380"/>
            <a:ext cx="0" cy="39326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箭头: 上 33">
            <a:extLst>
              <a:ext uri="{FF2B5EF4-FFF2-40B4-BE49-F238E27FC236}">
                <a16:creationId xmlns:a16="http://schemas.microsoft.com/office/drawing/2014/main" id="{EBB11BFC-30EB-324E-C953-6B485E8D6934}"/>
              </a:ext>
            </a:extLst>
          </p:cNvPr>
          <p:cNvSpPr/>
          <p:nvPr/>
        </p:nvSpPr>
        <p:spPr>
          <a:xfrm>
            <a:off x="2530704" y="1587848"/>
            <a:ext cx="194982" cy="216317"/>
          </a:xfrm>
          <a:prstGeom prst="upArrow">
            <a:avLst/>
          </a:prstGeom>
          <a:ln w="19050"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6E71C612-AC8A-5B36-B94F-0E52FB6D9F9B}"/>
              </a:ext>
            </a:extLst>
          </p:cNvPr>
          <p:cNvSpPr txBox="1"/>
          <p:nvPr/>
        </p:nvSpPr>
        <p:spPr>
          <a:xfrm>
            <a:off x="2841667" y="1481925"/>
            <a:ext cx="1576668" cy="646331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rgbClr val="F3BF00"/>
                </a:solidFill>
              </a:rPr>
              <a:t>Maximize(Q)</a:t>
            </a:r>
          </a:p>
          <a:p>
            <a:r>
              <a:rPr lang="en-US" altLang="zh-CN" sz="1200" dirty="0">
                <a:solidFill>
                  <a:srgbClr val="F3BF00"/>
                </a:solidFill>
              </a:rPr>
              <a:t>or</a:t>
            </a:r>
          </a:p>
          <a:p>
            <a:r>
              <a:rPr lang="en-US" altLang="zh-CN" sz="1200" dirty="0">
                <a:solidFill>
                  <a:srgbClr val="F3BF00"/>
                </a:solidFill>
              </a:rPr>
              <a:t>Minimize(-Q)</a:t>
            </a:r>
            <a:endParaRPr lang="zh-CN" altLang="en-US" sz="1200" dirty="0">
              <a:solidFill>
                <a:srgbClr val="F3BF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61985209-2D87-1E0A-A2F5-52A3DFD4BB89}"/>
                  </a:ext>
                </a:extLst>
              </p:cNvPr>
              <p:cNvSpPr txBox="1"/>
              <p:nvPr/>
            </p:nvSpPr>
            <p:spPr>
              <a:xfrm>
                <a:off x="4366226" y="5580576"/>
                <a:ext cx="4518212" cy="369332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/>
                  <a:t>Replay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Buffer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𝑜𝑏𝑠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𝑎𝑐𝑡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𝑟𝑒𝑤𝑎𝑟𝑑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𝑜𝑏𝑠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𝑛𝑒𝑥𝑡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61985209-2D87-1E0A-A2F5-52A3DFD4BB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6226" y="5580576"/>
                <a:ext cx="4518212" cy="369332"/>
              </a:xfrm>
              <a:prstGeom prst="rect">
                <a:avLst/>
              </a:prstGeom>
              <a:blipFill>
                <a:blip r:embed="rId7"/>
                <a:stretch>
                  <a:fillRect l="-941" t="-6250" b="-20313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文本框 36">
            <a:extLst>
              <a:ext uri="{FF2B5EF4-FFF2-40B4-BE49-F238E27FC236}">
                <a16:creationId xmlns:a16="http://schemas.microsoft.com/office/drawing/2014/main" id="{5E680ABF-7490-6124-68D9-D1268575736B}"/>
              </a:ext>
            </a:extLst>
          </p:cNvPr>
          <p:cNvSpPr txBox="1"/>
          <p:nvPr/>
        </p:nvSpPr>
        <p:spPr>
          <a:xfrm>
            <a:off x="8813841" y="4403207"/>
            <a:ext cx="1513904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Actor(Target)</a:t>
            </a:r>
            <a:endParaRPr lang="zh-CN" altLang="en-US" dirty="0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B5B089F8-8DD1-F69E-C8D9-D0EE3BBB6B7C}"/>
              </a:ext>
            </a:extLst>
          </p:cNvPr>
          <p:cNvSpPr txBox="1"/>
          <p:nvPr/>
        </p:nvSpPr>
        <p:spPr>
          <a:xfrm>
            <a:off x="7812035" y="3132922"/>
            <a:ext cx="2003612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Critic(Target)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7E045413-7D00-92F3-1576-8EB50BF6713E}"/>
                  </a:ext>
                </a:extLst>
              </p:cNvPr>
              <p:cNvSpPr txBox="1"/>
              <p:nvPr/>
            </p:nvSpPr>
            <p:spPr>
              <a:xfrm>
                <a:off x="8027187" y="3804060"/>
                <a:ext cx="463924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i="1" dirty="0" smtClean="0">
                          <a:latin typeface="Cambria Math" panose="02040503050406030204" pitchFamily="18" charset="0"/>
                        </a:rPr>
                        <m:t>𝑜𝑏</m:t>
                      </m:r>
                      <m:sSub>
                        <m:sSubPr>
                          <m:ctrlPr>
                            <a:rPr lang="en-US" altLang="zh-CN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i="1" dirty="0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CN" sz="1400" b="0" i="1" dirty="0" smtClean="0">
                              <a:latin typeface="Cambria Math" panose="02040503050406030204" pitchFamily="18" charset="0"/>
                            </a:rPr>
                            <m:t>𝑛𝑒𝑥𝑡</m:t>
                          </m:r>
                        </m:sub>
                      </m:sSub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7E045413-7D00-92F3-1576-8EB50BF671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7187" y="3804060"/>
                <a:ext cx="463924" cy="307777"/>
              </a:xfrm>
              <a:prstGeom prst="rect">
                <a:avLst/>
              </a:prstGeom>
              <a:blipFill>
                <a:blip r:embed="rId8"/>
                <a:stretch>
                  <a:fillRect l="-31579" r="-1184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8CF06E91-F665-2F0F-D194-6D24CEC6E5AF}"/>
                  </a:ext>
                </a:extLst>
              </p:cNvPr>
              <p:cNvSpPr txBox="1"/>
              <p:nvPr/>
            </p:nvSpPr>
            <p:spPr>
              <a:xfrm>
                <a:off x="9226774" y="5011917"/>
                <a:ext cx="693650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i="1" dirty="0" smtClean="0">
                          <a:latin typeface="Cambria Math" panose="02040503050406030204" pitchFamily="18" charset="0"/>
                        </a:rPr>
                        <m:t>𝑜𝑏</m:t>
                      </m:r>
                      <m:sSub>
                        <m:sSubPr>
                          <m:ctrlPr>
                            <a:rPr lang="en-US" altLang="zh-CN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i="1" dirty="0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CN" sz="1400" b="0" i="1" dirty="0" smtClean="0">
                              <a:latin typeface="Cambria Math" panose="02040503050406030204" pitchFamily="18" charset="0"/>
                            </a:rPr>
                            <m:t>𝑛𝑒𝑥𝑡</m:t>
                          </m:r>
                        </m:sub>
                      </m:sSub>
                    </m:oMath>
                  </m:oMathPara>
                </a14:m>
                <a:endParaRPr lang="en-US" altLang="zh-CN" sz="1400" b="0" dirty="0"/>
              </a:p>
            </p:txBody>
          </p:sp>
        </mc:Choice>
        <mc:Fallback xmlns=""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8CF06E91-F665-2F0F-D194-6D24CEC6E5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6774" y="5011917"/>
                <a:ext cx="693650" cy="307777"/>
              </a:xfrm>
              <a:prstGeom prst="rect">
                <a:avLst/>
              </a:prstGeom>
              <a:blipFill>
                <a:blip r:embed="rId9"/>
                <a:stretch>
                  <a:fillRect l="-442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E37A7CB9-5DC8-D4BC-0BCC-BA2F2E599D0A}"/>
                  </a:ext>
                </a:extLst>
              </p:cNvPr>
              <p:cNvSpPr txBox="1"/>
              <p:nvPr/>
            </p:nvSpPr>
            <p:spPr>
              <a:xfrm>
                <a:off x="9341637" y="3803187"/>
                <a:ext cx="463924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i="1" dirty="0" smtClean="0">
                          <a:latin typeface="Cambria Math" panose="02040503050406030204" pitchFamily="18" charset="0"/>
                        </a:rPr>
                        <m:t>𝑎𝑐</m:t>
                      </m:r>
                      <m:sSub>
                        <m:sSubPr>
                          <m:ctrlPr>
                            <a:rPr lang="en-US" altLang="zh-CN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zh-CN" sz="1400" b="0" i="1" dirty="0" smtClean="0">
                              <a:latin typeface="Cambria Math" panose="02040503050406030204" pitchFamily="18" charset="0"/>
                            </a:rPr>
                            <m:t>𝑛𝑒𝑥𝑡</m:t>
                          </m:r>
                        </m:sub>
                      </m:sSub>
                    </m:oMath>
                  </m:oMathPara>
                </a14:m>
                <a:endParaRPr lang="en-US" altLang="zh-CN" sz="1400" b="0" dirty="0"/>
              </a:p>
            </p:txBody>
          </p:sp>
        </mc:Choice>
        <mc:Fallback xmlns=""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E37A7CB9-5DC8-D4BC-0BCC-BA2F2E599D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1637" y="3803187"/>
                <a:ext cx="463924" cy="307777"/>
              </a:xfrm>
              <a:prstGeom prst="rect">
                <a:avLst/>
              </a:prstGeom>
              <a:blipFill>
                <a:blip r:embed="rId10"/>
                <a:stretch>
                  <a:fillRect l="-23377" r="-909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连接符: 曲线 41">
            <a:extLst>
              <a:ext uri="{FF2B5EF4-FFF2-40B4-BE49-F238E27FC236}">
                <a16:creationId xmlns:a16="http://schemas.microsoft.com/office/drawing/2014/main" id="{D52CD1E4-FF6F-A690-E32C-CEFCB02554D9}"/>
              </a:ext>
            </a:extLst>
          </p:cNvPr>
          <p:cNvCxnSpPr>
            <a:cxnSpLocks/>
            <a:endCxn id="40" idx="1"/>
          </p:cNvCxnSpPr>
          <p:nvPr/>
        </p:nvCxnSpPr>
        <p:spPr>
          <a:xfrm flipV="1">
            <a:off x="8298927" y="5165806"/>
            <a:ext cx="927847" cy="568656"/>
          </a:xfrm>
          <a:prstGeom prst="curvedConnector3">
            <a:avLst>
              <a:gd name="adj1" fmla="val 50000"/>
            </a:avLst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连接符: 曲线 42">
            <a:extLst>
              <a:ext uri="{FF2B5EF4-FFF2-40B4-BE49-F238E27FC236}">
                <a16:creationId xmlns:a16="http://schemas.microsoft.com/office/drawing/2014/main" id="{B8C694BF-8D63-5115-D03E-5E66A49D838B}"/>
              </a:ext>
            </a:extLst>
          </p:cNvPr>
          <p:cNvCxnSpPr>
            <a:cxnSpLocks/>
            <a:stCxn id="40" idx="1"/>
            <a:endCxn id="39" idx="2"/>
          </p:cNvCxnSpPr>
          <p:nvPr/>
        </p:nvCxnSpPr>
        <p:spPr>
          <a:xfrm rot="10800000">
            <a:off x="8259150" y="4111838"/>
            <a:ext cx="967625" cy="1053969"/>
          </a:xfrm>
          <a:prstGeom prst="curvedConnector2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箭头连接符 43">
            <a:extLst>
              <a:ext uri="{FF2B5EF4-FFF2-40B4-BE49-F238E27FC236}">
                <a16:creationId xmlns:a16="http://schemas.microsoft.com/office/drawing/2014/main" id="{6E3BFF75-3E96-C02E-2452-A618DFE00DD7}"/>
              </a:ext>
            </a:extLst>
          </p:cNvPr>
          <p:cNvCxnSpPr>
            <a:stCxn id="39" idx="0"/>
          </p:cNvCxnSpPr>
          <p:nvPr/>
        </p:nvCxnSpPr>
        <p:spPr>
          <a:xfrm flipH="1" flipV="1">
            <a:off x="8259148" y="3502254"/>
            <a:ext cx="1" cy="301806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箭头连接符 44">
            <a:extLst>
              <a:ext uri="{FF2B5EF4-FFF2-40B4-BE49-F238E27FC236}">
                <a16:creationId xmlns:a16="http://schemas.microsoft.com/office/drawing/2014/main" id="{3D86E612-1D33-0BEC-BE61-45BDA41AE4FF}"/>
              </a:ext>
            </a:extLst>
          </p:cNvPr>
          <p:cNvCxnSpPr>
            <a:stCxn id="41" idx="0"/>
          </p:cNvCxnSpPr>
          <p:nvPr/>
        </p:nvCxnSpPr>
        <p:spPr>
          <a:xfrm flipV="1">
            <a:off x="9573599" y="3501818"/>
            <a:ext cx="0" cy="301369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箭头连接符 45">
            <a:extLst>
              <a:ext uri="{FF2B5EF4-FFF2-40B4-BE49-F238E27FC236}">
                <a16:creationId xmlns:a16="http://schemas.microsoft.com/office/drawing/2014/main" id="{D5E804CF-6B9E-BC42-0E5B-4D92EB378192}"/>
              </a:ext>
            </a:extLst>
          </p:cNvPr>
          <p:cNvCxnSpPr>
            <a:cxnSpLocks/>
            <a:stCxn id="40" idx="0"/>
            <a:endCxn id="37" idx="2"/>
          </p:cNvCxnSpPr>
          <p:nvPr/>
        </p:nvCxnSpPr>
        <p:spPr>
          <a:xfrm flipH="1" flipV="1">
            <a:off x="9570793" y="4772539"/>
            <a:ext cx="2806" cy="239378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箭头连接符 46">
            <a:extLst>
              <a:ext uri="{FF2B5EF4-FFF2-40B4-BE49-F238E27FC236}">
                <a16:creationId xmlns:a16="http://schemas.microsoft.com/office/drawing/2014/main" id="{F3CE958D-D1B5-4B95-0F24-3519B815BBD3}"/>
              </a:ext>
            </a:extLst>
          </p:cNvPr>
          <p:cNvCxnSpPr>
            <a:cxnSpLocks/>
            <a:stCxn id="37" idx="0"/>
            <a:endCxn id="41" idx="2"/>
          </p:cNvCxnSpPr>
          <p:nvPr/>
        </p:nvCxnSpPr>
        <p:spPr>
          <a:xfrm flipV="1">
            <a:off x="9570793" y="4110964"/>
            <a:ext cx="2806" cy="292243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FD2B285D-C316-0303-5216-7EC929781F0C}"/>
                  </a:ext>
                </a:extLst>
              </p:cNvPr>
              <p:cNvSpPr txBox="1"/>
              <p:nvPr/>
            </p:nvSpPr>
            <p:spPr>
              <a:xfrm>
                <a:off x="8581879" y="2431878"/>
                <a:ext cx="463924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dirty="0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altLang="zh-CN" sz="1400" b="0" i="1" dirty="0" smtClean="0">
                              <a:latin typeface="Cambria Math" panose="02040503050406030204" pitchFamily="18" charset="0"/>
                            </a:rPr>
                            <m:t>𝑛𝑒𝑥𝑡</m:t>
                          </m:r>
                        </m:sub>
                      </m:sSub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FD2B285D-C316-0303-5216-7EC929781F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1879" y="2431878"/>
                <a:ext cx="463924" cy="307777"/>
              </a:xfrm>
              <a:prstGeom prst="rect">
                <a:avLst/>
              </a:prstGeom>
              <a:blipFill>
                <a:blip r:embed="rId11"/>
                <a:stretch>
                  <a:fillRect l="-17105" b="-6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直接箭头连接符 48">
            <a:extLst>
              <a:ext uri="{FF2B5EF4-FFF2-40B4-BE49-F238E27FC236}">
                <a16:creationId xmlns:a16="http://schemas.microsoft.com/office/drawing/2014/main" id="{1F9CB49F-15F4-1604-E0A2-860441BB3A45}"/>
              </a:ext>
            </a:extLst>
          </p:cNvPr>
          <p:cNvCxnSpPr>
            <a:stCxn id="38" idx="0"/>
            <a:endCxn id="48" idx="2"/>
          </p:cNvCxnSpPr>
          <p:nvPr/>
        </p:nvCxnSpPr>
        <p:spPr>
          <a:xfrm flipV="1">
            <a:off x="8813841" y="2739655"/>
            <a:ext cx="0" cy="3932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文本框 49">
            <a:extLst>
              <a:ext uri="{FF2B5EF4-FFF2-40B4-BE49-F238E27FC236}">
                <a16:creationId xmlns:a16="http://schemas.microsoft.com/office/drawing/2014/main" id="{D781DE48-16DF-388E-16BE-DEF059F15853}"/>
              </a:ext>
            </a:extLst>
          </p:cNvPr>
          <p:cNvSpPr txBox="1"/>
          <p:nvPr/>
        </p:nvSpPr>
        <p:spPr>
          <a:xfrm>
            <a:off x="5332184" y="3132922"/>
            <a:ext cx="2003612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Critic(Predict)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文本框 50">
                <a:extLst>
                  <a:ext uri="{FF2B5EF4-FFF2-40B4-BE49-F238E27FC236}">
                    <a16:creationId xmlns:a16="http://schemas.microsoft.com/office/drawing/2014/main" id="{DC17426D-15B5-BE95-DE76-FCB1DEC25879}"/>
                  </a:ext>
                </a:extLst>
              </p:cNvPr>
              <p:cNvSpPr txBox="1"/>
              <p:nvPr/>
            </p:nvSpPr>
            <p:spPr>
              <a:xfrm>
                <a:off x="5944037" y="3803187"/>
                <a:ext cx="463924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i="1" dirty="0" smtClean="0">
                          <a:latin typeface="Cambria Math" panose="02040503050406030204" pitchFamily="18" charset="0"/>
                        </a:rPr>
                        <m:t>𝑜𝑏𝑠</m:t>
                      </m:r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51" name="文本框 50">
                <a:extLst>
                  <a:ext uri="{FF2B5EF4-FFF2-40B4-BE49-F238E27FC236}">
                    <a16:creationId xmlns:a16="http://schemas.microsoft.com/office/drawing/2014/main" id="{DC17426D-15B5-BE95-DE76-FCB1DEC258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4037" y="3803187"/>
                <a:ext cx="463924" cy="307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文本框 51">
                <a:extLst>
                  <a:ext uri="{FF2B5EF4-FFF2-40B4-BE49-F238E27FC236}">
                    <a16:creationId xmlns:a16="http://schemas.microsoft.com/office/drawing/2014/main" id="{565F1684-5FA1-B87A-094E-D12B722FB634}"/>
                  </a:ext>
                </a:extLst>
              </p:cNvPr>
              <p:cNvSpPr txBox="1"/>
              <p:nvPr/>
            </p:nvSpPr>
            <p:spPr>
              <a:xfrm>
                <a:off x="6375729" y="3803187"/>
                <a:ext cx="463924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i="1" dirty="0" smtClean="0">
                          <a:latin typeface="Cambria Math" panose="02040503050406030204" pitchFamily="18" charset="0"/>
                        </a:rPr>
                        <m:t>𝑎𝑐𝑡</m:t>
                      </m:r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52" name="文本框 51">
                <a:extLst>
                  <a:ext uri="{FF2B5EF4-FFF2-40B4-BE49-F238E27FC236}">
                    <a16:creationId xmlns:a16="http://schemas.microsoft.com/office/drawing/2014/main" id="{565F1684-5FA1-B87A-094E-D12B722FB6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5729" y="3803187"/>
                <a:ext cx="463924" cy="307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直接箭头连接符 52">
            <a:extLst>
              <a:ext uri="{FF2B5EF4-FFF2-40B4-BE49-F238E27FC236}">
                <a16:creationId xmlns:a16="http://schemas.microsoft.com/office/drawing/2014/main" id="{09DEF0C2-24D8-529C-B716-C9732AEA466C}"/>
              </a:ext>
            </a:extLst>
          </p:cNvPr>
          <p:cNvCxnSpPr>
            <a:stCxn id="51" idx="0"/>
          </p:cNvCxnSpPr>
          <p:nvPr/>
        </p:nvCxnSpPr>
        <p:spPr>
          <a:xfrm flipH="1" flipV="1">
            <a:off x="6175998" y="3501381"/>
            <a:ext cx="1" cy="301806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箭头连接符 53">
            <a:extLst>
              <a:ext uri="{FF2B5EF4-FFF2-40B4-BE49-F238E27FC236}">
                <a16:creationId xmlns:a16="http://schemas.microsoft.com/office/drawing/2014/main" id="{9421B9F2-988A-31AB-F935-C7B0CD3ECA3C}"/>
              </a:ext>
            </a:extLst>
          </p:cNvPr>
          <p:cNvCxnSpPr>
            <a:stCxn id="52" idx="0"/>
          </p:cNvCxnSpPr>
          <p:nvPr/>
        </p:nvCxnSpPr>
        <p:spPr>
          <a:xfrm flipV="1">
            <a:off x="6607691" y="3501818"/>
            <a:ext cx="0" cy="301369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文本框 54">
                <a:extLst>
                  <a:ext uri="{FF2B5EF4-FFF2-40B4-BE49-F238E27FC236}">
                    <a16:creationId xmlns:a16="http://schemas.microsoft.com/office/drawing/2014/main" id="{BC6D1BDA-4ACB-1B2F-DB62-2277E172AC27}"/>
                  </a:ext>
                </a:extLst>
              </p:cNvPr>
              <p:cNvSpPr txBox="1"/>
              <p:nvPr/>
            </p:nvSpPr>
            <p:spPr>
              <a:xfrm>
                <a:off x="6102028" y="2431878"/>
                <a:ext cx="463924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b="0" i="1" dirty="0" smtClean="0"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55" name="文本框 54">
                <a:extLst>
                  <a:ext uri="{FF2B5EF4-FFF2-40B4-BE49-F238E27FC236}">
                    <a16:creationId xmlns:a16="http://schemas.microsoft.com/office/drawing/2014/main" id="{BC6D1BDA-4ACB-1B2F-DB62-2277E172AC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2028" y="2431878"/>
                <a:ext cx="463924" cy="307777"/>
              </a:xfrm>
              <a:prstGeom prst="rect">
                <a:avLst/>
              </a:prstGeom>
              <a:blipFill>
                <a:blip r:embed="rId6"/>
                <a:stretch>
                  <a:fillRect b="-6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直接箭头连接符 55">
            <a:extLst>
              <a:ext uri="{FF2B5EF4-FFF2-40B4-BE49-F238E27FC236}">
                <a16:creationId xmlns:a16="http://schemas.microsoft.com/office/drawing/2014/main" id="{64156FC2-DA4C-A883-8B30-91268030A562}"/>
              </a:ext>
            </a:extLst>
          </p:cNvPr>
          <p:cNvCxnSpPr>
            <a:stCxn id="50" idx="0"/>
            <a:endCxn id="55" idx="2"/>
          </p:cNvCxnSpPr>
          <p:nvPr/>
        </p:nvCxnSpPr>
        <p:spPr>
          <a:xfrm flipV="1">
            <a:off x="6333990" y="2739655"/>
            <a:ext cx="0" cy="393267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箭头连接符 56">
            <a:extLst>
              <a:ext uri="{FF2B5EF4-FFF2-40B4-BE49-F238E27FC236}">
                <a16:creationId xmlns:a16="http://schemas.microsoft.com/office/drawing/2014/main" id="{845867AE-94F8-8DDC-4F09-3F25E6F6011C}"/>
              </a:ext>
            </a:extLst>
          </p:cNvPr>
          <p:cNvCxnSpPr>
            <a:cxnSpLocks/>
            <a:endCxn id="51" idx="2"/>
          </p:cNvCxnSpPr>
          <p:nvPr/>
        </p:nvCxnSpPr>
        <p:spPr>
          <a:xfrm flipH="1" flipV="1">
            <a:off x="6175999" y="4110964"/>
            <a:ext cx="6429" cy="1570003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箭头连接符 57">
            <a:extLst>
              <a:ext uri="{FF2B5EF4-FFF2-40B4-BE49-F238E27FC236}">
                <a16:creationId xmlns:a16="http://schemas.microsoft.com/office/drawing/2014/main" id="{47117310-CD0E-04F2-5C12-40169A9CF3AA}"/>
              </a:ext>
            </a:extLst>
          </p:cNvPr>
          <p:cNvCxnSpPr>
            <a:cxnSpLocks/>
            <a:endCxn id="52" idx="2"/>
          </p:cNvCxnSpPr>
          <p:nvPr/>
        </p:nvCxnSpPr>
        <p:spPr>
          <a:xfrm flipH="1" flipV="1">
            <a:off x="6607691" y="4110964"/>
            <a:ext cx="7295" cy="1570003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文本框 58">
                <a:extLst>
                  <a:ext uri="{FF2B5EF4-FFF2-40B4-BE49-F238E27FC236}">
                    <a16:creationId xmlns:a16="http://schemas.microsoft.com/office/drawing/2014/main" id="{63CF0306-0883-6C81-1C8D-E9EF8C3463BF}"/>
                  </a:ext>
                </a:extLst>
              </p:cNvPr>
              <p:cNvSpPr txBox="1"/>
              <p:nvPr/>
            </p:nvSpPr>
            <p:spPr>
              <a:xfrm>
                <a:off x="5995556" y="1557768"/>
                <a:ext cx="33460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𝑟𝑒𝑤𝑎𝑟𝑑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𝑛𝑒𝑥𝑡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9" name="文本框 58">
                <a:extLst>
                  <a:ext uri="{FF2B5EF4-FFF2-40B4-BE49-F238E27FC236}">
                    <a16:creationId xmlns:a16="http://schemas.microsoft.com/office/drawing/2014/main" id="{63CF0306-0883-6C81-1C8D-E9EF8C3463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5556" y="1557768"/>
                <a:ext cx="3346081" cy="369332"/>
              </a:xfrm>
              <a:prstGeom prst="rect">
                <a:avLst/>
              </a:prstGeom>
              <a:blipFill>
                <a:blip r:embed="rId12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0" name="连接符: 曲线 59">
            <a:extLst>
              <a:ext uri="{FF2B5EF4-FFF2-40B4-BE49-F238E27FC236}">
                <a16:creationId xmlns:a16="http://schemas.microsoft.com/office/drawing/2014/main" id="{599DE43E-037E-6A67-810F-8DDC073E2557}"/>
              </a:ext>
            </a:extLst>
          </p:cNvPr>
          <p:cNvCxnSpPr>
            <a:stCxn id="55" idx="0"/>
          </p:cNvCxnSpPr>
          <p:nvPr/>
        </p:nvCxnSpPr>
        <p:spPr>
          <a:xfrm rot="5400000" flipH="1" flipV="1">
            <a:off x="6167557" y="2033483"/>
            <a:ext cx="564828" cy="231962"/>
          </a:xfrm>
          <a:prstGeom prst="curvedConnector3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连接符: 曲线 60">
            <a:extLst>
              <a:ext uri="{FF2B5EF4-FFF2-40B4-BE49-F238E27FC236}">
                <a16:creationId xmlns:a16="http://schemas.microsoft.com/office/drawing/2014/main" id="{3C3D35BD-4B79-DDD6-73A2-9E4E98152517}"/>
              </a:ext>
            </a:extLst>
          </p:cNvPr>
          <p:cNvCxnSpPr>
            <a:stCxn id="48" idx="0"/>
          </p:cNvCxnSpPr>
          <p:nvPr/>
        </p:nvCxnSpPr>
        <p:spPr>
          <a:xfrm rot="16200000" flipV="1">
            <a:off x="8390558" y="2008595"/>
            <a:ext cx="568654" cy="277912"/>
          </a:xfrm>
          <a:prstGeom prst="curvedConnector3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连接符: 曲线 61">
            <a:extLst>
              <a:ext uri="{FF2B5EF4-FFF2-40B4-BE49-F238E27FC236}">
                <a16:creationId xmlns:a16="http://schemas.microsoft.com/office/drawing/2014/main" id="{4896393A-F1F7-D6B3-D86C-74C3DEE60810}"/>
              </a:ext>
            </a:extLst>
          </p:cNvPr>
          <p:cNvCxnSpPr/>
          <p:nvPr/>
        </p:nvCxnSpPr>
        <p:spPr>
          <a:xfrm rot="5400000" flipH="1" flipV="1">
            <a:off x="5470052" y="3730075"/>
            <a:ext cx="3753867" cy="147918"/>
          </a:xfrm>
          <a:prstGeom prst="curvedConnector3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文本框 62">
                <a:extLst>
                  <a:ext uri="{FF2B5EF4-FFF2-40B4-BE49-F238E27FC236}">
                    <a16:creationId xmlns:a16="http://schemas.microsoft.com/office/drawing/2014/main" id="{8AF4165F-48C3-88F8-6AF5-975919A04FE5}"/>
                  </a:ext>
                </a:extLst>
              </p:cNvPr>
              <p:cNvSpPr txBox="1"/>
              <p:nvPr/>
            </p:nvSpPr>
            <p:spPr>
              <a:xfrm>
                <a:off x="5486291" y="1112593"/>
                <a:ext cx="444198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rgbClr val="F3BF00"/>
                          </a:solidFill>
                          <a:latin typeface="Cambria Math" panose="02040503050406030204" pitchFamily="18" charset="0"/>
                        </a:rPr>
                        <m:t>𝑚𝑖𝑛𝑖𝑚𝑖𝑧𝑒</m:t>
                      </m:r>
                      <m:r>
                        <a:rPr lang="en-US" altLang="zh-CN" b="0" i="1" smtClean="0">
                          <a:solidFill>
                            <a:srgbClr val="F3BF00"/>
                          </a:solidFill>
                          <a:latin typeface="Cambria Math" panose="02040503050406030204" pitchFamily="18" charset="0"/>
                        </a:rPr>
                        <m:t> |</m:t>
                      </m:r>
                      <m:r>
                        <a:rPr lang="en-US" altLang="zh-CN" b="0" i="1" smtClean="0">
                          <a:solidFill>
                            <a:srgbClr val="F3BF00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altLang="zh-CN" b="0" i="1" smtClean="0">
                          <a:solidFill>
                            <a:srgbClr val="F3BF00"/>
                          </a:solidFill>
                          <a:latin typeface="Cambria Math" panose="02040503050406030204" pitchFamily="18" charset="0"/>
                        </a:rPr>
                        <m:t>−(</m:t>
                      </m:r>
                      <m:r>
                        <a:rPr lang="en-US" altLang="zh-CN" b="0" i="1" smtClean="0">
                          <a:solidFill>
                            <a:srgbClr val="F3BF00"/>
                          </a:solidFill>
                          <a:latin typeface="Cambria Math" panose="02040503050406030204" pitchFamily="18" charset="0"/>
                        </a:rPr>
                        <m:t>𝑟𝑒𝑤𝑎𝑟𝑑</m:t>
                      </m:r>
                      <m:r>
                        <a:rPr lang="en-US" altLang="zh-CN" b="0" i="1" smtClean="0">
                          <a:solidFill>
                            <a:srgbClr val="F3BF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b="0" i="1" smtClean="0">
                          <a:solidFill>
                            <a:srgbClr val="F3BF00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altLang="zh-CN" b="0" i="1" smtClean="0">
                          <a:solidFill>
                            <a:srgbClr val="F3BF0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altLang="zh-CN" b="0" i="1" smtClean="0">
                              <a:solidFill>
                                <a:srgbClr val="F3B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rgbClr val="F3BF00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F3BF00"/>
                              </a:solidFill>
                              <a:latin typeface="Cambria Math" panose="02040503050406030204" pitchFamily="18" charset="0"/>
                            </a:rPr>
                            <m:t>𝑛𝑒𝑥𝑡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rgbClr val="F3BF00"/>
                          </a:solidFill>
                          <a:latin typeface="Cambria Math" panose="02040503050406030204" pitchFamily="18" charset="0"/>
                        </a:rPr>
                        <m:t>)|</m:t>
                      </m:r>
                    </m:oMath>
                  </m:oMathPara>
                </a14:m>
                <a:endParaRPr lang="zh-CN" altLang="en-US" dirty="0">
                  <a:solidFill>
                    <a:srgbClr val="F3BF00"/>
                  </a:solidFill>
                </a:endParaRPr>
              </a:p>
            </p:txBody>
          </p:sp>
        </mc:Choice>
        <mc:Fallback xmlns="">
          <p:sp>
            <p:nvSpPr>
              <p:cNvPr id="63" name="文本框 62">
                <a:extLst>
                  <a:ext uri="{FF2B5EF4-FFF2-40B4-BE49-F238E27FC236}">
                    <a16:creationId xmlns:a16="http://schemas.microsoft.com/office/drawing/2014/main" id="{8AF4165F-48C3-88F8-6AF5-975919A04F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6291" y="1112593"/>
                <a:ext cx="4441983" cy="369332"/>
              </a:xfrm>
              <a:prstGeom prst="rect">
                <a:avLst/>
              </a:prstGeom>
              <a:blipFill>
                <a:blip r:embed="rId13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4" name="组合 63">
            <a:extLst>
              <a:ext uri="{FF2B5EF4-FFF2-40B4-BE49-F238E27FC236}">
                <a16:creationId xmlns:a16="http://schemas.microsoft.com/office/drawing/2014/main" id="{7D1AA9D0-B702-62A4-30FF-5C75532F3E2A}"/>
              </a:ext>
            </a:extLst>
          </p:cNvPr>
          <p:cNvGrpSpPr/>
          <p:nvPr/>
        </p:nvGrpSpPr>
        <p:grpSpPr>
          <a:xfrm>
            <a:off x="9916160" y="437401"/>
            <a:ext cx="1573877" cy="1545667"/>
            <a:chOff x="5437761" y="2329774"/>
            <a:chExt cx="2198451" cy="2198451"/>
          </a:xfrm>
        </p:grpSpPr>
        <p:sp>
          <p:nvSpPr>
            <p:cNvPr id="65" name="椭圆 64">
              <a:extLst>
                <a:ext uri="{FF2B5EF4-FFF2-40B4-BE49-F238E27FC236}">
                  <a16:creationId xmlns:a16="http://schemas.microsoft.com/office/drawing/2014/main" id="{5384FB6E-DB9C-8F8B-306A-AB98C299A816}"/>
                </a:ext>
              </a:extLst>
            </p:cNvPr>
            <p:cNvSpPr/>
            <p:nvPr/>
          </p:nvSpPr>
          <p:spPr>
            <a:xfrm>
              <a:off x="5437761" y="2329774"/>
              <a:ext cx="2198451" cy="219845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pic>
          <p:nvPicPr>
            <p:cNvPr id="66" name="图片 65">
              <a:extLst>
                <a:ext uri="{FF2B5EF4-FFF2-40B4-BE49-F238E27FC236}">
                  <a16:creationId xmlns:a16="http://schemas.microsoft.com/office/drawing/2014/main" id="{ADD139FF-AE4E-B437-E249-3B9B82AF4D2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25307" y="2417320"/>
              <a:ext cx="2023358" cy="2023358"/>
            </a:xfrm>
            <a:prstGeom prst="rect">
              <a:avLst/>
            </a:prstGeom>
          </p:spPr>
        </p:pic>
      </p:grpSp>
      <p:sp>
        <p:nvSpPr>
          <p:cNvPr id="67" name="ïṡ1íde">
            <a:extLst>
              <a:ext uri="{FF2B5EF4-FFF2-40B4-BE49-F238E27FC236}">
                <a16:creationId xmlns:a16="http://schemas.microsoft.com/office/drawing/2014/main" id="{138E06A5-C291-D5F4-7968-29A0A2CE5F5D}"/>
              </a:ext>
            </a:extLst>
          </p:cNvPr>
          <p:cNvSpPr/>
          <p:nvPr/>
        </p:nvSpPr>
        <p:spPr>
          <a:xfrm>
            <a:off x="1322804" y="5100960"/>
            <a:ext cx="2046659" cy="449845"/>
          </a:xfrm>
          <a:prstGeom prst="snip2SameRect">
            <a:avLst>
              <a:gd name="adj1" fmla="val 0"/>
              <a:gd name="adj2" fmla="val 0"/>
            </a:avLst>
          </a:prstGeom>
          <a:ln>
            <a:noFill/>
          </a:ln>
        </p:spPr>
        <p:txBody>
          <a:bodyPr wrap="square" anchor="t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>
              <a:lnSpc>
                <a:spcPts val="3000"/>
              </a:lnSpc>
              <a:buClr>
                <a:schemeClr val="accent1">
                  <a:lumMod val="75000"/>
                </a:schemeClr>
              </a:buClr>
              <a:buSzPct val="90000"/>
            </a:pPr>
            <a:r>
              <a:rPr kumimoji="1" lang="en-US" altLang="zh-CN" sz="1600" b="1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Open Sans" panose="020B0606030504020204" pitchFamily="34" charset="0"/>
              </a:rPr>
              <a:t>Actor</a:t>
            </a:r>
            <a:r>
              <a:rPr kumimoji="1" lang="zh-CN" altLang="en-US" sz="1600" b="1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Open Sans" panose="020B0606030504020204" pitchFamily="34" charset="0"/>
              </a:rPr>
              <a:t>训练过程</a:t>
            </a:r>
            <a:endParaRPr kumimoji="1" lang="en-US" altLang="zh-CN" sz="1600" b="1" dirty="0">
              <a:solidFill>
                <a:schemeClr val="bg1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Open Sans" panose="020B0606030504020204" pitchFamily="34" charset="0"/>
            </a:endParaRPr>
          </a:p>
        </p:txBody>
      </p:sp>
      <p:sp>
        <p:nvSpPr>
          <p:cNvPr id="68" name="ïṡ1íde">
            <a:extLst>
              <a:ext uri="{FF2B5EF4-FFF2-40B4-BE49-F238E27FC236}">
                <a16:creationId xmlns:a16="http://schemas.microsoft.com/office/drawing/2014/main" id="{663B052B-D648-3495-6229-A7CD5669C794}"/>
              </a:ext>
            </a:extLst>
          </p:cNvPr>
          <p:cNvSpPr/>
          <p:nvPr/>
        </p:nvSpPr>
        <p:spPr>
          <a:xfrm>
            <a:off x="6645266" y="6074235"/>
            <a:ext cx="2046659" cy="449845"/>
          </a:xfrm>
          <a:prstGeom prst="snip2SameRect">
            <a:avLst>
              <a:gd name="adj1" fmla="val 0"/>
              <a:gd name="adj2" fmla="val 0"/>
            </a:avLst>
          </a:prstGeom>
          <a:ln>
            <a:noFill/>
          </a:ln>
        </p:spPr>
        <p:txBody>
          <a:bodyPr wrap="square" anchor="t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>
              <a:lnSpc>
                <a:spcPts val="3000"/>
              </a:lnSpc>
              <a:buClr>
                <a:schemeClr val="accent1">
                  <a:lumMod val="75000"/>
                </a:schemeClr>
              </a:buClr>
              <a:buSzPct val="90000"/>
            </a:pPr>
            <a:r>
              <a:rPr kumimoji="1" lang="en-US" altLang="zh-CN" sz="1600" b="1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Open Sans" panose="020B0606030504020204" pitchFamily="34" charset="0"/>
              </a:rPr>
              <a:t>Critic</a:t>
            </a:r>
            <a:r>
              <a:rPr kumimoji="1" lang="zh-CN" altLang="en-US" sz="1600" b="1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Open Sans" panose="020B0606030504020204" pitchFamily="34" charset="0"/>
              </a:rPr>
              <a:t>训练过程</a:t>
            </a:r>
            <a:endParaRPr kumimoji="1" lang="en-US" altLang="zh-CN" sz="1600" b="1" dirty="0">
              <a:solidFill>
                <a:schemeClr val="bg1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51718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7531629F-03C5-CBB3-5415-6DE93F7D22B9}"/>
              </a:ext>
            </a:extLst>
          </p:cNvPr>
          <p:cNvSpPr/>
          <p:nvPr/>
        </p:nvSpPr>
        <p:spPr>
          <a:xfrm>
            <a:off x="5830204" y="682936"/>
            <a:ext cx="2299995" cy="765110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Replay Memory D</a:t>
            </a:r>
            <a:endParaRPr lang="zh-CN" alt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455A9C05-E186-D5BD-615D-03D068E8DD0B}"/>
                  </a:ext>
                </a:extLst>
              </p:cNvPr>
              <p:cNvSpPr txBox="1"/>
              <p:nvPr/>
            </p:nvSpPr>
            <p:spPr>
              <a:xfrm>
                <a:off x="5692578" y="1738222"/>
                <a:ext cx="257524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𝑵</m:t>
                      </m:r>
                      <m:r>
                        <a:rPr lang="en-US" altLang="zh-CN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US" altLang="zh-CN" b="1" i="0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US" altLang="zh-CN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US" altLang="zh-CN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US" altLang="zh-CN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zh-CN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455A9C05-E186-D5BD-615D-03D068E8DD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2578" y="1738222"/>
                <a:ext cx="2575249" cy="646331"/>
              </a:xfrm>
              <a:prstGeom prst="rect">
                <a:avLst/>
              </a:prstGeom>
              <a:blipFill>
                <a:blip r:embed="rId2"/>
                <a:stretch>
                  <a:fillRect b="-75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矩形 7">
            <a:extLst>
              <a:ext uri="{FF2B5EF4-FFF2-40B4-BE49-F238E27FC236}">
                <a16:creationId xmlns:a16="http://schemas.microsoft.com/office/drawing/2014/main" id="{AE21DF19-AB5E-8616-3979-8568F70C56C0}"/>
              </a:ext>
            </a:extLst>
          </p:cNvPr>
          <p:cNvSpPr/>
          <p:nvPr/>
        </p:nvSpPr>
        <p:spPr>
          <a:xfrm>
            <a:off x="2529821" y="2712498"/>
            <a:ext cx="4021494" cy="1810138"/>
          </a:xfrm>
          <a:prstGeom prst="rect">
            <a:avLst/>
          </a:prstGeom>
          <a:ln w="19050">
            <a:prstDash val="sysDash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b="1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F9A104B7-D78E-FD34-6AA3-B711C429EC76}"/>
              </a:ext>
            </a:extLst>
          </p:cNvPr>
          <p:cNvSpPr/>
          <p:nvPr/>
        </p:nvSpPr>
        <p:spPr>
          <a:xfrm>
            <a:off x="7400080" y="2712498"/>
            <a:ext cx="4021494" cy="1810138"/>
          </a:xfrm>
          <a:prstGeom prst="rect">
            <a:avLst/>
          </a:prstGeom>
          <a:ln w="19050">
            <a:prstDash val="sysDash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5C709AE-A231-DB21-A26B-EEF3EFE7EEC3}"/>
              </a:ext>
            </a:extLst>
          </p:cNvPr>
          <p:cNvSpPr/>
          <p:nvPr/>
        </p:nvSpPr>
        <p:spPr>
          <a:xfrm>
            <a:off x="2847062" y="3235012"/>
            <a:ext cx="1492898" cy="774441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Actor Net</a:t>
            </a:r>
            <a:endParaRPr lang="zh-CN" altLang="en-US" b="1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372C258C-08D6-6583-8FC6-C5E45C683E02}"/>
              </a:ext>
            </a:extLst>
          </p:cNvPr>
          <p:cNvSpPr/>
          <p:nvPr/>
        </p:nvSpPr>
        <p:spPr>
          <a:xfrm>
            <a:off x="4809601" y="3235012"/>
            <a:ext cx="1492898" cy="774441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Critic Net</a:t>
            </a:r>
            <a:endParaRPr lang="zh-CN" altLang="en-US" b="1" dirty="0"/>
          </a:p>
        </p:txBody>
      </p: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0C639964-96CD-D935-459C-5F84143B3165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>
            <a:off x="4339960" y="3622233"/>
            <a:ext cx="469641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9BBDB0A7-F8EA-7096-C950-3564A1664072}"/>
                  </a:ext>
                </a:extLst>
              </p:cNvPr>
              <p:cNvSpPr txBox="1"/>
              <p:nvPr/>
            </p:nvSpPr>
            <p:spPr>
              <a:xfrm>
                <a:off x="4378509" y="3248235"/>
                <a:ext cx="39499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</m:oMath>
                  </m:oMathPara>
                </a14:m>
                <a:endParaRPr lang="zh-CN" altLang="en-US" b="1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9BBDB0A7-F8EA-7096-C950-3564A16640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8509" y="3248235"/>
                <a:ext cx="394996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EB79F4FD-0DD1-1D2F-9126-E6099BF0DF2D}"/>
                  </a:ext>
                </a:extLst>
              </p:cNvPr>
              <p:cNvSpPr/>
              <p:nvPr/>
            </p:nvSpPr>
            <p:spPr>
              <a:xfrm>
                <a:off x="3176341" y="5144677"/>
                <a:ext cx="2459518" cy="575387"/>
              </a:xfrm>
              <a:prstGeom prst="rect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1" dirty="0"/>
                  <a:t>Policy Gradient 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𝜵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𝑱</m:t>
                    </m:r>
                  </m:oMath>
                </a14:m>
                <a:endParaRPr lang="zh-CN" altLang="en-US" b="1" dirty="0"/>
              </a:p>
            </p:txBody>
          </p:sp>
        </mc:Choice>
        <mc:Fallback xmlns=""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EB79F4FD-0DD1-1D2F-9126-E6099BF0DF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6341" y="5144677"/>
                <a:ext cx="2459518" cy="5753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9050"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椭圆 18">
            <a:extLst>
              <a:ext uri="{FF2B5EF4-FFF2-40B4-BE49-F238E27FC236}">
                <a16:creationId xmlns:a16="http://schemas.microsoft.com/office/drawing/2014/main" id="{DDDCB5ED-210E-541F-1E22-E27182C1723E}"/>
              </a:ext>
            </a:extLst>
          </p:cNvPr>
          <p:cNvSpPr/>
          <p:nvPr/>
        </p:nvSpPr>
        <p:spPr>
          <a:xfrm>
            <a:off x="6330077" y="2097317"/>
            <a:ext cx="252000" cy="252000"/>
          </a:xfrm>
          <a:prstGeom prst="ellipse">
            <a:avLst/>
          </a:prstGeom>
          <a:noFill/>
          <a:ln w="127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286AAEC6-CAD7-1153-A6A3-0E5A5D423309}"/>
              </a:ext>
            </a:extLst>
          </p:cNvPr>
          <p:cNvSpPr/>
          <p:nvPr/>
        </p:nvSpPr>
        <p:spPr>
          <a:xfrm>
            <a:off x="6605309" y="2092765"/>
            <a:ext cx="252000" cy="252000"/>
          </a:xfrm>
          <a:prstGeom prst="ellipse">
            <a:avLst/>
          </a:prstGeom>
          <a:noFill/>
          <a:ln w="127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0DF73DFD-11F1-DACC-972A-9987ABEA0282}"/>
              </a:ext>
            </a:extLst>
          </p:cNvPr>
          <p:cNvSpPr/>
          <p:nvPr/>
        </p:nvSpPr>
        <p:spPr>
          <a:xfrm>
            <a:off x="6894189" y="2101861"/>
            <a:ext cx="252000" cy="252000"/>
          </a:xfrm>
          <a:prstGeom prst="ellipse">
            <a:avLst/>
          </a:prstGeom>
          <a:noFill/>
          <a:ln w="127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890D3491-F51E-60E7-D20B-6135B2431B1B}"/>
              </a:ext>
            </a:extLst>
          </p:cNvPr>
          <p:cNvSpPr/>
          <p:nvPr/>
        </p:nvSpPr>
        <p:spPr>
          <a:xfrm>
            <a:off x="7189892" y="2104134"/>
            <a:ext cx="252000" cy="252000"/>
          </a:xfrm>
          <a:prstGeom prst="ellipse">
            <a:avLst/>
          </a:prstGeom>
          <a:noFill/>
          <a:ln w="12700" cap="flat" cmpd="sng" algn="ctr">
            <a:solidFill>
              <a:srgbClr val="00B05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srgbClr val="00B050"/>
              </a:solidFill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259DDC65-1DE7-86C0-305E-AE7FE0EB6095}"/>
              </a:ext>
            </a:extLst>
          </p:cNvPr>
          <p:cNvSpPr txBox="1"/>
          <p:nvPr/>
        </p:nvSpPr>
        <p:spPr>
          <a:xfrm>
            <a:off x="3689639" y="2797867"/>
            <a:ext cx="17702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/>
              <a:t>Predict Network</a:t>
            </a:r>
            <a:endParaRPr lang="zh-CN" altLang="en-US" sz="1600" b="1" dirty="0"/>
          </a:p>
        </p:txBody>
      </p:sp>
      <p:cxnSp>
        <p:nvCxnSpPr>
          <p:cNvPr id="27" name="连接符: 肘形 26">
            <a:extLst>
              <a:ext uri="{FF2B5EF4-FFF2-40B4-BE49-F238E27FC236}">
                <a16:creationId xmlns:a16="http://schemas.microsoft.com/office/drawing/2014/main" id="{F1B3488E-2D81-2B66-BCA4-5C726C775C7B}"/>
              </a:ext>
            </a:extLst>
          </p:cNvPr>
          <p:cNvCxnSpPr>
            <a:cxnSpLocks/>
            <a:stCxn id="19" idx="2"/>
            <a:endCxn id="11" idx="0"/>
          </p:cNvCxnSpPr>
          <p:nvPr/>
        </p:nvCxnSpPr>
        <p:spPr>
          <a:xfrm rot="10800000" flipV="1">
            <a:off x="3593511" y="2223316"/>
            <a:ext cx="2736566" cy="1011695"/>
          </a:xfrm>
          <a:prstGeom prst="bentConnector2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连接符: 肘形 28">
            <a:extLst>
              <a:ext uri="{FF2B5EF4-FFF2-40B4-BE49-F238E27FC236}">
                <a16:creationId xmlns:a16="http://schemas.microsoft.com/office/drawing/2014/main" id="{E70A667F-8D4D-8CB9-4CEA-5206FAB95489}"/>
              </a:ext>
            </a:extLst>
          </p:cNvPr>
          <p:cNvCxnSpPr>
            <a:cxnSpLocks/>
            <a:stCxn id="19" idx="2"/>
            <a:endCxn id="12" idx="0"/>
          </p:cNvCxnSpPr>
          <p:nvPr/>
        </p:nvCxnSpPr>
        <p:spPr>
          <a:xfrm rot="10800000" flipV="1">
            <a:off x="5556051" y="2223316"/>
            <a:ext cx="774027" cy="1011695"/>
          </a:xfrm>
          <a:prstGeom prst="bentConnector2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连接符: 肘形 32">
            <a:extLst>
              <a:ext uri="{FF2B5EF4-FFF2-40B4-BE49-F238E27FC236}">
                <a16:creationId xmlns:a16="http://schemas.microsoft.com/office/drawing/2014/main" id="{1337BD34-800B-BCB4-F41A-306ACA96D088}"/>
              </a:ext>
            </a:extLst>
          </p:cNvPr>
          <p:cNvCxnSpPr>
            <a:stCxn id="20" idx="4"/>
            <a:endCxn id="12" idx="3"/>
          </p:cNvCxnSpPr>
          <p:nvPr/>
        </p:nvCxnSpPr>
        <p:spPr>
          <a:xfrm rot="5400000">
            <a:off x="5878170" y="2769094"/>
            <a:ext cx="1277468" cy="428810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矩形 33">
            <a:extLst>
              <a:ext uri="{FF2B5EF4-FFF2-40B4-BE49-F238E27FC236}">
                <a16:creationId xmlns:a16="http://schemas.microsoft.com/office/drawing/2014/main" id="{491BE2DF-2483-AF9F-15F2-F600ACDF76DA}"/>
              </a:ext>
            </a:extLst>
          </p:cNvPr>
          <p:cNvSpPr/>
          <p:nvPr/>
        </p:nvSpPr>
        <p:spPr>
          <a:xfrm>
            <a:off x="7738174" y="3230346"/>
            <a:ext cx="1492898" cy="774441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Actor Net</a:t>
            </a:r>
            <a:endParaRPr lang="zh-CN" altLang="en-US" b="1" dirty="0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992C0FFE-5A58-94B0-555F-5E9FAFE4D5EB}"/>
              </a:ext>
            </a:extLst>
          </p:cNvPr>
          <p:cNvSpPr/>
          <p:nvPr/>
        </p:nvSpPr>
        <p:spPr>
          <a:xfrm>
            <a:off x="9657768" y="3230346"/>
            <a:ext cx="1492898" cy="774441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Critic Net</a:t>
            </a:r>
            <a:endParaRPr lang="zh-CN" altLang="en-US" b="1" dirty="0"/>
          </a:p>
        </p:txBody>
      </p:sp>
      <p:cxnSp>
        <p:nvCxnSpPr>
          <p:cNvPr id="37" name="连接符: 肘形 36">
            <a:extLst>
              <a:ext uri="{FF2B5EF4-FFF2-40B4-BE49-F238E27FC236}">
                <a16:creationId xmlns:a16="http://schemas.microsoft.com/office/drawing/2014/main" id="{0BD39C78-38D9-7FF4-3DC6-3FAE7F54DC35}"/>
              </a:ext>
            </a:extLst>
          </p:cNvPr>
          <p:cNvCxnSpPr>
            <a:cxnSpLocks/>
          </p:cNvCxnSpPr>
          <p:nvPr/>
        </p:nvCxnSpPr>
        <p:spPr>
          <a:xfrm>
            <a:off x="7604772" y="2226122"/>
            <a:ext cx="2962325" cy="1000212"/>
          </a:xfrm>
          <a:prstGeom prst="bentConnector2">
            <a:avLst/>
          </a:prstGeom>
          <a:ln w="571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连接符: 肘形 38">
            <a:extLst>
              <a:ext uri="{FF2B5EF4-FFF2-40B4-BE49-F238E27FC236}">
                <a16:creationId xmlns:a16="http://schemas.microsoft.com/office/drawing/2014/main" id="{A44FBFF0-A1C8-D3BA-F169-EE9D3EF1418D}"/>
              </a:ext>
            </a:extLst>
          </p:cNvPr>
          <p:cNvCxnSpPr>
            <a:cxnSpLocks/>
          </p:cNvCxnSpPr>
          <p:nvPr/>
        </p:nvCxnSpPr>
        <p:spPr>
          <a:xfrm>
            <a:off x="7619834" y="2227861"/>
            <a:ext cx="1020577" cy="1002485"/>
          </a:xfrm>
          <a:prstGeom prst="bentConnector2">
            <a:avLst/>
          </a:prstGeom>
          <a:ln w="571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F86B2FE0-83EE-D645-8843-3EFCD3A7FE6D}"/>
              </a:ext>
            </a:extLst>
          </p:cNvPr>
          <p:cNvCxnSpPr>
            <a:cxnSpLocks/>
            <a:stCxn id="34" idx="3"/>
            <a:endCxn id="35" idx="1"/>
          </p:cNvCxnSpPr>
          <p:nvPr/>
        </p:nvCxnSpPr>
        <p:spPr>
          <a:xfrm>
            <a:off x="9231072" y="3617567"/>
            <a:ext cx="426696" cy="0"/>
          </a:xfrm>
          <a:prstGeom prst="straightConnector1">
            <a:avLst/>
          </a:prstGeom>
          <a:ln w="28575">
            <a:solidFill>
              <a:srgbClr val="70AD4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EA9C2160-6DAE-E08D-A870-72270BE78489}"/>
                  </a:ext>
                </a:extLst>
              </p:cNvPr>
              <p:cNvSpPr txBox="1"/>
              <p:nvPr/>
            </p:nvSpPr>
            <p:spPr>
              <a:xfrm>
                <a:off x="9232575" y="3255881"/>
                <a:ext cx="39499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CN" altLang="en-US" b="1" i="1" smtClean="0">
                              <a:solidFill>
                                <a:srgbClr val="70AD4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b="1" i="1" smtClean="0">
                              <a:solidFill>
                                <a:srgbClr val="70AD47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zh-CN" altLang="en-US" b="1" i="1" smtClean="0">
                              <a:solidFill>
                                <a:srgbClr val="70AD47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zh-CN" altLang="en-US" b="1" dirty="0">
                  <a:solidFill>
                    <a:srgbClr val="898989"/>
                  </a:solidFill>
                </a:endParaRPr>
              </a:p>
            </p:txBody>
          </p:sp>
        </mc:Choice>
        <mc:Fallback xmlns=""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EA9C2160-6DAE-E08D-A870-72270BE784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2575" y="3255881"/>
                <a:ext cx="394996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文本框 44">
            <a:extLst>
              <a:ext uri="{FF2B5EF4-FFF2-40B4-BE49-F238E27FC236}">
                <a16:creationId xmlns:a16="http://schemas.microsoft.com/office/drawing/2014/main" id="{3CBA4A71-28C2-C3CE-9D6F-33CE52DD64D9}"/>
              </a:ext>
            </a:extLst>
          </p:cNvPr>
          <p:cNvSpPr txBox="1"/>
          <p:nvPr/>
        </p:nvSpPr>
        <p:spPr>
          <a:xfrm>
            <a:off x="8559280" y="2796822"/>
            <a:ext cx="17702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/>
              <a:t>Target Network</a:t>
            </a:r>
            <a:endParaRPr lang="zh-CN" altLang="en-US" sz="1600" b="1" dirty="0"/>
          </a:p>
        </p:txBody>
      </p:sp>
      <p:cxnSp>
        <p:nvCxnSpPr>
          <p:cNvPr id="47" name="直接箭头连接符 46">
            <a:extLst>
              <a:ext uri="{FF2B5EF4-FFF2-40B4-BE49-F238E27FC236}">
                <a16:creationId xmlns:a16="http://schemas.microsoft.com/office/drawing/2014/main" id="{C7ABC71D-DF0E-1C05-0822-1CD6D112B7EA}"/>
              </a:ext>
            </a:extLst>
          </p:cNvPr>
          <p:cNvCxnSpPr/>
          <p:nvPr/>
        </p:nvCxnSpPr>
        <p:spPr>
          <a:xfrm>
            <a:off x="5221710" y="4004787"/>
            <a:ext cx="0" cy="113989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137E2EB3-F458-0622-E22C-27CFD1B0B3E3}"/>
                  </a:ext>
                </a:extLst>
              </p:cNvPr>
              <p:cNvSpPr txBox="1"/>
              <p:nvPr/>
            </p:nvSpPr>
            <p:spPr>
              <a:xfrm>
                <a:off x="4481382" y="4625890"/>
                <a:ext cx="40441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solidFill>
                            <a:srgbClr val="4472C4"/>
                          </a:solidFill>
                          <a:latin typeface="Cambria Math" panose="02040503050406030204" pitchFamily="18" charset="0"/>
                        </a:rPr>
                        <m:t>𝑸</m:t>
                      </m:r>
                      <m:r>
                        <a:rPr lang="en-US" altLang="zh-CN" b="1" i="1" smtClean="0">
                          <a:solidFill>
                            <a:srgbClr val="4472C4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b="1" i="1" smtClean="0">
                          <a:solidFill>
                            <a:srgbClr val="4472C4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altLang="zh-CN" b="1" i="1" smtClean="0">
                          <a:solidFill>
                            <a:srgbClr val="4472C4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b="1" dirty="0">
                  <a:solidFill>
                    <a:srgbClr val="4472C4"/>
                  </a:solidFill>
                </a:endParaRPr>
              </a:p>
            </p:txBody>
          </p:sp>
        </mc:Choice>
        <mc:Fallback xmlns=""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137E2EB3-F458-0622-E22C-27CFD1B0B3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1382" y="4625890"/>
                <a:ext cx="404415" cy="369332"/>
              </a:xfrm>
              <a:prstGeom prst="rect">
                <a:avLst/>
              </a:prstGeom>
              <a:blipFill>
                <a:blip r:embed="rId6"/>
                <a:stretch>
                  <a:fillRect l="-3030" r="-75758" b="-1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直接箭头连接符 49">
            <a:extLst>
              <a:ext uri="{FF2B5EF4-FFF2-40B4-BE49-F238E27FC236}">
                <a16:creationId xmlns:a16="http://schemas.microsoft.com/office/drawing/2014/main" id="{74DF8A18-6BD6-735C-9F8B-C84359D2AF6D}"/>
              </a:ext>
            </a:extLst>
          </p:cNvPr>
          <p:cNvCxnSpPr>
            <a:endCxn id="11" idx="2"/>
          </p:cNvCxnSpPr>
          <p:nvPr/>
        </p:nvCxnSpPr>
        <p:spPr>
          <a:xfrm flipV="1">
            <a:off x="3593511" y="4009453"/>
            <a:ext cx="0" cy="1135224"/>
          </a:xfrm>
          <a:prstGeom prst="straightConnector1">
            <a:avLst/>
          </a:prstGeom>
          <a:ln w="38100">
            <a:prstDash val="dash"/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51" name="文本框 50">
            <a:extLst>
              <a:ext uri="{FF2B5EF4-FFF2-40B4-BE49-F238E27FC236}">
                <a16:creationId xmlns:a16="http://schemas.microsoft.com/office/drawing/2014/main" id="{2553E049-72E1-4779-FD12-5256632F5CB2}"/>
              </a:ext>
            </a:extLst>
          </p:cNvPr>
          <p:cNvSpPr txBox="1"/>
          <p:nvPr/>
        </p:nvSpPr>
        <p:spPr>
          <a:xfrm>
            <a:off x="3585465" y="4621227"/>
            <a:ext cx="1115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FFC000"/>
                </a:solidFill>
              </a:rPr>
              <a:t>update</a:t>
            </a:r>
            <a:endParaRPr lang="zh-CN" altLang="en-US" b="1" dirty="0">
              <a:solidFill>
                <a:srgbClr val="FFC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矩形 51">
                <a:extLst>
                  <a:ext uri="{FF2B5EF4-FFF2-40B4-BE49-F238E27FC236}">
                    <a16:creationId xmlns:a16="http://schemas.microsoft.com/office/drawing/2014/main" id="{4F287FA0-0AEF-26DD-0303-7CD6583A0200}"/>
                  </a:ext>
                </a:extLst>
              </p:cNvPr>
              <p:cNvSpPr/>
              <p:nvPr/>
            </p:nvSpPr>
            <p:spPr>
              <a:xfrm>
                <a:off x="8016636" y="4995222"/>
                <a:ext cx="3404938" cy="1052196"/>
              </a:xfrm>
              <a:prstGeom prst="rect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1" dirty="0"/>
                  <a:t>Loss Function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𝑳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𝑬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[</m:t>
                      </m:r>
                      <m:sSup>
                        <m:sSup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𝜸</m:t>
                              </m:r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𝑸</m:t>
                              </m:r>
                              <m:d>
                                <m:dPr>
                                  <m:ctrlP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CN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b="1" i="1" smtClean="0">
                                          <a:latin typeface="Cambria Math" panose="02040503050406030204" pitchFamily="18" charset="0"/>
                                        </a:rPr>
                                        <m:t>𝒂</m:t>
                                      </m:r>
                                    </m:e>
                                    <m:sup>
                                      <m:r>
                                        <a:rPr lang="en-US" altLang="zh-CN" b="1" i="1" smtClean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𝑸</m:t>
                              </m:r>
                              <m:d>
                                <m:dPr>
                                  <m:ctrlP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1" i="1" smtClean="0">
                                          <a:latin typeface="Cambria Math" panose="02040503050406030204" pitchFamily="18" charset="0"/>
                                        </a:rPr>
                                        <m:t>𝒂</m:t>
                                      </m:r>
                                    </m:e>
                                    <m:sub>
                                      <m:r>
                                        <a:rPr lang="en-US" altLang="zh-CN" b="1" i="1" smtClean="0"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zh-CN" altLang="en-US" b="1" dirty="0"/>
              </a:p>
            </p:txBody>
          </p:sp>
        </mc:Choice>
        <mc:Fallback xmlns="">
          <p:sp>
            <p:nvSpPr>
              <p:cNvPr id="52" name="矩形 51">
                <a:extLst>
                  <a:ext uri="{FF2B5EF4-FFF2-40B4-BE49-F238E27FC236}">
                    <a16:creationId xmlns:a16="http://schemas.microsoft.com/office/drawing/2014/main" id="{4F287FA0-0AEF-26DD-0303-7CD6583A020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6636" y="4995222"/>
                <a:ext cx="3404938" cy="105219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19050"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连接符: 肘形 55">
            <a:extLst>
              <a:ext uri="{FF2B5EF4-FFF2-40B4-BE49-F238E27FC236}">
                <a16:creationId xmlns:a16="http://schemas.microsoft.com/office/drawing/2014/main" id="{91F71666-505D-F754-19A4-BA02A337F9CE}"/>
              </a:ext>
            </a:extLst>
          </p:cNvPr>
          <p:cNvCxnSpPr>
            <a:cxnSpLocks/>
            <a:endCxn id="52" idx="1"/>
          </p:cNvCxnSpPr>
          <p:nvPr/>
        </p:nvCxnSpPr>
        <p:spPr>
          <a:xfrm>
            <a:off x="5734564" y="4012436"/>
            <a:ext cx="2282072" cy="1508884"/>
          </a:xfrm>
          <a:prstGeom prst="bentConnector3">
            <a:avLst>
              <a:gd name="adj1" fmla="val 554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文本框 57">
                <a:extLst>
                  <a:ext uri="{FF2B5EF4-FFF2-40B4-BE49-F238E27FC236}">
                    <a16:creationId xmlns:a16="http://schemas.microsoft.com/office/drawing/2014/main" id="{A2BAC9D0-08DF-6C19-68AA-AA56B959EC56}"/>
                  </a:ext>
                </a:extLst>
              </p:cNvPr>
              <p:cNvSpPr txBox="1"/>
              <p:nvPr/>
            </p:nvSpPr>
            <p:spPr>
              <a:xfrm>
                <a:off x="6252415" y="5609314"/>
                <a:ext cx="114766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𝑸</m:t>
                      </m:r>
                      <m:r>
                        <a:rPr lang="en-US" altLang="zh-CN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altLang="zh-CN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altLang="zh-CN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8" name="文本框 57">
                <a:extLst>
                  <a:ext uri="{FF2B5EF4-FFF2-40B4-BE49-F238E27FC236}">
                    <a16:creationId xmlns:a16="http://schemas.microsoft.com/office/drawing/2014/main" id="{A2BAC9D0-08DF-6C19-68AA-AA56B959EC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2415" y="5609314"/>
                <a:ext cx="1147665" cy="369332"/>
              </a:xfrm>
              <a:prstGeom prst="rect">
                <a:avLst/>
              </a:prstGeom>
              <a:blipFill>
                <a:blip r:embed="rId8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0" name="连接符: 肘形 59">
            <a:extLst>
              <a:ext uri="{FF2B5EF4-FFF2-40B4-BE49-F238E27FC236}">
                <a16:creationId xmlns:a16="http://schemas.microsoft.com/office/drawing/2014/main" id="{6A04D0C5-E517-7C7D-3E95-3186E8A0F03C}"/>
              </a:ext>
            </a:extLst>
          </p:cNvPr>
          <p:cNvCxnSpPr/>
          <p:nvPr/>
        </p:nvCxnSpPr>
        <p:spPr>
          <a:xfrm rot="10800000">
            <a:off x="5967832" y="4012434"/>
            <a:ext cx="2024742" cy="1281698"/>
          </a:xfrm>
          <a:prstGeom prst="bentConnector3">
            <a:avLst>
              <a:gd name="adj1" fmla="val 99915"/>
            </a:avLst>
          </a:prstGeom>
          <a:ln w="38100">
            <a:prstDash val="dash"/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62" name="文本框 61">
            <a:extLst>
              <a:ext uri="{FF2B5EF4-FFF2-40B4-BE49-F238E27FC236}">
                <a16:creationId xmlns:a16="http://schemas.microsoft.com/office/drawing/2014/main" id="{8600D8B5-211F-2401-4C21-89F031D5407A}"/>
              </a:ext>
            </a:extLst>
          </p:cNvPr>
          <p:cNvSpPr txBox="1"/>
          <p:nvPr/>
        </p:nvSpPr>
        <p:spPr>
          <a:xfrm>
            <a:off x="6195378" y="4784469"/>
            <a:ext cx="1115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rgbClr val="FFC000"/>
                </a:solidFill>
              </a:rPr>
              <a:t>update</a:t>
            </a:r>
            <a:endParaRPr lang="zh-CN" altLang="en-US" b="1" dirty="0">
              <a:solidFill>
                <a:srgbClr val="FFC000"/>
              </a:solidFill>
            </a:endParaRPr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7126BA77-BDA0-6179-3170-2A22475FEB1F}"/>
              </a:ext>
            </a:extLst>
          </p:cNvPr>
          <p:cNvSpPr txBox="1"/>
          <p:nvPr/>
        </p:nvSpPr>
        <p:spPr>
          <a:xfrm>
            <a:off x="3886204" y="1750729"/>
            <a:ext cx="1335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rgbClr val="4472C4"/>
                </a:solidFill>
              </a:rPr>
              <a:t>Input</a:t>
            </a:r>
            <a:endParaRPr lang="zh-CN" altLang="en-US" b="1" dirty="0">
              <a:solidFill>
                <a:srgbClr val="4472C4"/>
              </a:solidFill>
            </a:endParaRPr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92E3ABB2-5CD8-B184-E955-4BA28319EE26}"/>
              </a:ext>
            </a:extLst>
          </p:cNvPr>
          <p:cNvSpPr txBox="1"/>
          <p:nvPr/>
        </p:nvSpPr>
        <p:spPr>
          <a:xfrm>
            <a:off x="8694831" y="1818905"/>
            <a:ext cx="1335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rgbClr val="70AD47"/>
                </a:solidFill>
              </a:rPr>
              <a:t>Input</a:t>
            </a:r>
            <a:endParaRPr lang="zh-CN" altLang="en-US" b="1" dirty="0">
              <a:solidFill>
                <a:srgbClr val="70AD47"/>
              </a:solidFill>
            </a:endParaRPr>
          </a:p>
        </p:txBody>
      </p:sp>
      <p:cxnSp>
        <p:nvCxnSpPr>
          <p:cNvPr id="66" name="直接箭头连接符 65">
            <a:extLst>
              <a:ext uri="{FF2B5EF4-FFF2-40B4-BE49-F238E27FC236}">
                <a16:creationId xmlns:a16="http://schemas.microsoft.com/office/drawing/2014/main" id="{637264C0-A52C-CA5A-F2DA-DB71CAAF0288}"/>
              </a:ext>
            </a:extLst>
          </p:cNvPr>
          <p:cNvCxnSpPr>
            <a:stCxn id="35" idx="2"/>
          </p:cNvCxnSpPr>
          <p:nvPr/>
        </p:nvCxnSpPr>
        <p:spPr>
          <a:xfrm>
            <a:off x="10404217" y="4004787"/>
            <a:ext cx="0" cy="990435"/>
          </a:xfrm>
          <a:prstGeom prst="straightConnector1">
            <a:avLst/>
          </a:prstGeom>
          <a:ln w="38100">
            <a:solidFill>
              <a:srgbClr val="70AD4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文本框 66">
                <a:extLst>
                  <a:ext uri="{FF2B5EF4-FFF2-40B4-BE49-F238E27FC236}">
                    <a16:creationId xmlns:a16="http://schemas.microsoft.com/office/drawing/2014/main" id="{F4706B27-1C6D-C5C4-CBC8-617E2884F9FF}"/>
                  </a:ext>
                </a:extLst>
              </p:cNvPr>
              <p:cNvSpPr txBox="1"/>
              <p:nvPr/>
            </p:nvSpPr>
            <p:spPr>
              <a:xfrm>
                <a:off x="9362584" y="4548171"/>
                <a:ext cx="114766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solidFill>
                            <a:srgbClr val="70AD47"/>
                          </a:solidFill>
                          <a:latin typeface="Cambria Math" panose="02040503050406030204" pitchFamily="18" charset="0"/>
                        </a:rPr>
                        <m:t>𝑸</m:t>
                      </m:r>
                      <m:r>
                        <a:rPr lang="en-US" altLang="zh-CN" b="1" i="1" smtClean="0">
                          <a:solidFill>
                            <a:srgbClr val="70AD47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zh-CN" b="1" i="1" smtClean="0">
                              <a:solidFill>
                                <a:srgbClr val="70AD4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zh-CN" b="1" i="1">
                              <a:solidFill>
                                <a:srgbClr val="70AD47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p>
                          <m:r>
                            <a:rPr lang="en-US" altLang="zh-CN" b="1" i="1" smtClean="0">
                              <a:solidFill>
                                <a:srgbClr val="70AD47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zh-CN" b="1" i="1" smtClean="0">
                          <a:solidFill>
                            <a:srgbClr val="70AD47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b="1" dirty="0">
                  <a:solidFill>
                    <a:srgbClr val="70AD47"/>
                  </a:solidFill>
                </a:endParaRPr>
              </a:p>
            </p:txBody>
          </p:sp>
        </mc:Choice>
        <mc:Fallback xmlns="">
          <p:sp>
            <p:nvSpPr>
              <p:cNvPr id="67" name="文本框 66">
                <a:extLst>
                  <a:ext uri="{FF2B5EF4-FFF2-40B4-BE49-F238E27FC236}">
                    <a16:creationId xmlns:a16="http://schemas.microsoft.com/office/drawing/2014/main" id="{F4706B27-1C6D-C5C4-CBC8-617E2884F9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2584" y="4548171"/>
                <a:ext cx="1147665" cy="369332"/>
              </a:xfrm>
              <a:prstGeom prst="rect">
                <a:avLst/>
              </a:prstGeom>
              <a:blipFill>
                <a:blip r:embed="rId9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文本框 68">
                <a:extLst>
                  <a:ext uri="{FF2B5EF4-FFF2-40B4-BE49-F238E27FC236}">
                    <a16:creationId xmlns:a16="http://schemas.microsoft.com/office/drawing/2014/main" id="{E389A86F-C64A-0ACD-F08A-41D665B29D55}"/>
                  </a:ext>
                </a:extLst>
              </p:cNvPr>
              <p:cNvSpPr txBox="1"/>
              <p:nvPr/>
            </p:nvSpPr>
            <p:spPr>
              <a:xfrm>
                <a:off x="1555838" y="6214483"/>
                <a:ext cx="854873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𝜇</m:t>
                      </m:r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𝑤𝑒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𝑤𝑎𝑛𝑡</m:t>
                          </m:r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𝑔𝑟𝑎𝑑𝑖𝑒𝑛𝑡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𝑓𝑜𝑟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→</m:t>
                      </m:r>
                      <m:sSup>
                        <m:sSup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𝑡𝑎𝑟𝑔𝑒𝑡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𝑓𝑜𝑟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69" name="文本框 68">
                <a:extLst>
                  <a:ext uri="{FF2B5EF4-FFF2-40B4-BE49-F238E27FC236}">
                    <a16:creationId xmlns:a16="http://schemas.microsoft.com/office/drawing/2014/main" id="{E389A86F-C64A-0ACD-F08A-41D665B29D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5838" y="6214483"/>
                <a:ext cx="8548731" cy="400110"/>
              </a:xfrm>
              <a:prstGeom prst="rect">
                <a:avLst/>
              </a:prstGeom>
              <a:blipFill>
                <a:blip r:embed="rId10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1" name="直接箭头连接符 70">
            <a:extLst>
              <a:ext uri="{FF2B5EF4-FFF2-40B4-BE49-F238E27FC236}">
                <a16:creationId xmlns:a16="http://schemas.microsoft.com/office/drawing/2014/main" id="{A6F224BE-3715-8155-CE7A-0A18D768FFBA}"/>
              </a:ext>
            </a:extLst>
          </p:cNvPr>
          <p:cNvCxnSpPr>
            <a:cxnSpLocks/>
          </p:cNvCxnSpPr>
          <p:nvPr/>
        </p:nvCxnSpPr>
        <p:spPr>
          <a:xfrm>
            <a:off x="3029353" y="4004787"/>
            <a:ext cx="0" cy="2202049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矩形 72">
            <a:extLst>
              <a:ext uri="{FF2B5EF4-FFF2-40B4-BE49-F238E27FC236}">
                <a16:creationId xmlns:a16="http://schemas.microsoft.com/office/drawing/2014/main" id="{1F01C338-A316-A976-E043-2D918F0C1C80}"/>
              </a:ext>
            </a:extLst>
          </p:cNvPr>
          <p:cNvSpPr/>
          <p:nvPr/>
        </p:nvSpPr>
        <p:spPr>
          <a:xfrm>
            <a:off x="143099" y="2294614"/>
            <a:ext cx="1587089" cy="2650457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Environment</a:t>
            </a:r>
            <a:endParaRPr lang="zh-CN" altLang="en-US" b="1" dirty="0"/>
          </a:p>
        </p:txBody>
      </p:sp>
      <p:cxnSp>
        <p:nvCxnSpPr>
          <p:cNvPr id="75" name="直接箭头连接符 74">
            <a:extLst>
              <a:ext uri="{FF2B5EF4-FFF2-40B4-BE49-F238E27FC236}">
                <a16:creationId xmlns:a16="http://schemas.microsoft.com/office/drawing/2014/main" id="{AAFDC871-4F1E-46D9-1F5D-C1482371FD94}"/>
              </a:ext>
            </a:extLst>
          </p:cNvPr>
          <p:cNvCxnSpPr>
            <a:stCxn id="11" idx="1"/>
            <a:endCxn id="73" idx="3"/>
          </p:cNvCxnSpPr>
          <p:nvPr/>
        </p:nvCxnSpPr>
        <p:spPr>
          <a:xfrm flipH="1" flipV="1">
            <a:off x="1730188" y="3619843"/>
            <a:ext cx="1116874" cy="239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接箭头连接符 78">
            <a:extLst>
              <a:ext uri="{FF2B5EF4-FFF2-40B4-BE49-F238E27FC236}">
                <a16:creationId xmlns:a16="http://schemas.microsoft.com/office/drawing/2014/main" id="{A9649866-1C85-2409-9D5E-EF24DA42E31A}"/>
              </a:ext>
            </a:extLst>
          </p:cNvPr>
          <p:cNvCxnSpPr/>
          <p:nvPr/>
        </p:nvCxnSpPr>
        <p:spPr>
          <a:xfrm>
            <a:off x="1730188" y="3135376"/>
            <a:ext cx="748621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接箭头连接符 80">
            <a:extLst>
              <a:ext uri="{FF2B5EF4-FFF2-40B4-BE49-F238E27FC236}">
                <a16:creationId xmlns:a16="http://schemas.microsoft.com/office/drawing/2014/main" id="{098F9FBC-09A8-C527-7E2B-B31A089548D2}"/>
              </a:ext>
            </a:extLst>
          </p:cNvPr>
          <p:cNvCxnSpPr/>
          <p:nvPr/>
        </p:nvCxnSpPr>
        <p:spPr>
          <a:xfrm>
            <a:off x="1730188" y="4012434"/>
            <a:ext cx="799633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文本框 81">
                <a:extLst>
                  <a:ext uri="{FF2B5EF4-FFF2-40B4-BE49-F238E27FC236}">
                    <a16:creationId xmlns:a16="http://schemas.microsoft.com/office/drawing/2014/main" id="{92A823A8-242B-DE83-1C64-A0263860EFF6}"/>
                  </a:ext>
                </a:extLst>
              </p:cNvPr>
              <p:cNvSpPr txBox="1"/>
              <p:nvPr/>
            </p:nvSpPr>
            <p:spPr>
              <a:xfrm>
                <a:off x="1840832" y="2729103"/>
                <a:ext cx="52610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altLang="zh-CN" b="0" dirty="0"/>
              </a:p>
            </p:txBody>
          </p:sp>
        </mc:Choice>
        <mc:Fallback xmlns="">
          <p:sp>
            <p:nvSpPr>
              <p:cNvPr id="82" name="文本框 81">
                <a:extLst>
                  <a:ext uri="{FF2B5EF4-FFF2-40B4-BE49-F238E27FC236}">
                    <a16:creationId xmlns:a16="http://schemas.microsoft.com/office/drawing/2014/main" id="{92A823A8-242B-DE83-1C64-A0263860EF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0832" y="2729103"/>
                <a:ext cx="526109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文本框 82">
                <a:extLst>
                  <a:ext uri="{FF2B5EF4-FFF2-40B4-BE49-F238E27FC236}">
                    <a16:creationId xmlns:a16="http://schemas.microsoft.com/office/drawing/2014/main" id="{68631CA8-CE87-6416-02B2-DE92A20AABAC}"/>
                  </a:ext>
                </a:extLst>
              </p:cNvPr>
              <p:cNvSpPr txBox="1"/>
              <p:nvPr/>
            </p:nvSpPr>
            <p:spPr>
              <a:xfrm>
                <a:off x="1681056" y="3255881"/>
                <a:ext cx="125004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b="0" dirty="0"/>
              </a:p>
            </p:txBody>
          </p:sp>
        </mc:Choice>
        <mc:Fallback xmlns="">
          <p:sp>
            <p:nvSpPr>
              <p:cNvPr id="83" name="文本框 82">
                <a:extLst>
                  <a:ext uri="{FF2B5EF4-FFF2-40B4-BE49-F238E27FC236}">
                    <a16:creationId xmlns:a16="http://schemas.microsoft.com/office/drawing/2014/main" id="{68631CA8-CE87-6416-02B2-DE92A20AAB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1056" y="3255881"/>
                <a:ext cx="1250043" cy="369332"/>
              </a:xfrm>
              <a:prstGeom prst="rect">
                <a:avLst/>
              </a:prstGeom>
              <a:blipFill>
                <a:blip r:embed="rId12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5" name="直接箭头连接符 84">
            <a:extLst>
              <a:ext uri="{FF2B5EF4-FFF2-40B4-BE49-F238E27FC236}">
                <a16:creationId xmlns:a16="http://schemas.microsoft.com/office/drawing/2014/main" id="{00CCA53A-A076-D5CF-C6B8-B0D05EC54494}"/>
              </a:ext>
            </a:extLst>
          </p:cNvPr>
          <p:cNvCxnSpPr>
            <a:stCxn id="6" idx="2"/>
            <a:endCxn id="7" idx="0"/>
          </p:cNvCxnSpPr>
          <p:nvPr/>
        </p:nvCxnSpPr>
        <p:spPr>
          <a:xfrm>
            <a:off x="6980202" y="1448046"/>
            <a:ext cx="1" cy="29017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连接符: 肘形 88">
            <a:extLst>
              <a:ext uri="{FF2B5EF4-FFF2-40B4-BE49-F238E27FC236}">
                <a16:creationId xmlns:a16="http://schemas.microsoft.com/office/drawing/2014/main" id="{5EC0D241-5695-CF88-189E-17274259F46A}"/>
              </a:ext>
            </a:extLst>
          </p:cNvPr>
          <p:cNvCxnSpPr>
            <a:stCxn id="73" idx="0"/>
            <a:endCxn id="6" idx="1"/>
          </p:cNvCxnSpPr>
          <p:nvPr/>
        </p:nvCxnSpPr>
        <p:spPr>
          <a:xfrm rot="5400000" flipH="1" flipV="1">
            <a:off x="2768863" y="-766727"/>
            <a:ext cx="1229123" cy="4893560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文本框 89">
            <a:extLst>
              <a:ext uri="{FF2B5EF4-FFF2-40B4-BE49-F238E27FC236}">
                <a16:creationId xmlns:a16="http://schemas.microsoft.com/office/drawing/2014/main" id="{9B357757-026A-1603-C3E9-7BE83BBCE68F}"/>
              </a:ext>
            </a:extLst>
          </p:cNvPr>
          <p:cNvSpPr txBox="1"/>
          <p:nvPr/>
        </p:nvSpPr>
        <p:spPr>
          <a:xfrm>
            <a:off x="2059737" y="648719"/>
            <a:ext cx="1250043" cy="369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/>
              <a:t>Save</a:t>
            </a:r>
            <a:endParaRPr lang="zh-CN" alt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文本框 91">
                <a:extLst>
                  <a:ext uri="{FF2B5EF4-FFF2-40B4-BE49-F238E27FC236}">
                    <a16:creationId xmlns:a16="http://schemas.microsoft.com/office/drawing/2014/main" id="{FA02891E-C0A0-5BCF-5A98-43CDF2810272}"/>
                  </a:ext>
                </a:extLst>
              </p:cNvPr>
              <p:cNvSpPr txBox="1"/>
              <p:nvPr/>
            </p:nvSpPr>
            <p:spPr>
              <a:xfrm>
                <a:off x="1607496" y="1124880"/>
                <a:ext cx="25752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US" altLang="zh-CN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US" altLang="zh-CN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US" altLang="zh-CN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zh-CN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2" name="文本框 91">
                <a:extLst>
                  <a:ext uri="{FF2B5EF4-FFF2-40B4-BE49-F238E27FC236}">
                    <a16:creationId xmlns:a16="http://schemas.microsoft.com/office/drawing/2014/main" id="{FA02891E-C0A0-5BCF-5A98-43CDF28102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7496" y="1124880"/>
                <a:ext cx="2575249" cy="369332"/>
              </a:xfrm>
              <a:prstGeom prst="rect">
                <a:avLst/>
              </a:prstGeom>
              <a:blipFill>
                <a:blip r:embed="rId13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3" name="文本框 92">
            <a:extLst>
              <a:ext uri="{FF2B5EF4-FFF2-40B4-BE49-F238E27FC236}">
                <a16:creationId xmlns:a16="http://schemas.microsoft.com/office/drawing/2014/main" id="{FF23E427-7AF4-69C5-CBC7-48CF6EE950EE}"/>
              </a:ext>
            </a:extLst>
          </p:cNvPr>
          <p:cNvSpPr txBox="1"/>
          <p:nvPr/>
        </p:nvSpPr>
        <p:spPr>
          <a:xfrm>
            <a:off x="6921227" y="1442888"/>
            <a:ext cx="2299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/>
              <a:t>Sample</a:t>
            </a:r>
            <a:r>
              <a:rPr lang="zh-CN" altLang="en-US" b="1" dirty="0"/>
              <a:t> </a:t>
            </a:r>
            <a:r>
              <a:rPr lang="en-US" altLang="zh-CN" b="1" dirty="0"/>
              <a:t>mini-batch</a:t>
            </a:r>
            <a:endParaRPr lang="zh-CN" alt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文本框 99">
                <a:extLst>
                  <a:ext uri="{FF2B5EF4-FFF2-40B4-BE49-F238E27FC236}">
                    <a16:creationId xmlns:a16="http://schemas.microsoft.com/office/drawing/2014/main" id="{83937702-DD13-6073-C7F0-B01BCE06DD75}"/>
                  </a:ext>
                </a:extLst>
              </p:cNvPr>
              <p:cNvSpPr txBox="1"/>
              <p:nvPr/>
            </p:nvSpPr>
            <p:spPr>
              <a:xfrm>
                <a:off x="1830655" y="3648453"/>
                <a:ext cx="52610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r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altLang="zh-CN" b="0" dirty="0"/>
              </a:p>
            </p:txBody>
          </p:sp>
        </mc:Choice>
        <mc:Fallback xmlns="">
          <p:sp>
            <p:nvSpPr>
              <p:cNvPr id="100" name="文本框 99">
                <a:extLst>
                  <a:ext uri="{FF2B5EF4-FFF2-40B4-BE49-F238E27FC236}">
                    <a16:creationId xmlns:a16="http://schemas.microsoft.com/office/drawing/2014/main" id="{83937702-DD13-6073-C7F0-B01BCE06DD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0655" y="3648453"/>
                <a:ext cx="526109" cy="369332"/>
              </a:xfrm>
              <a:prstGeom prst="rect">
                <a:avLst/>
              </a:prstGeom>
              <a:blipFill>
                <a:blip r:embed="rId14"/>
                <a:stretch>
                  <a:fillRect r="-5402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C25C269-6B50-6E93-2BE7-D5CE7A424BFC}"/>
              </a:ext>
            </a:extLst>
          </p:cNvPr>
          <p:cNvSpPr txBox="1">
            <a:spLocks/>
          </p:cNvSpPr>
          <p:nvPr/>
        </p:nvSpPr>
        <p:spPr>
          <a:xfrm>
            <a:off x="9821400" y="565797"/>
            <a:ext cx="1753820" cy="508848"/>
          </a:xfrm>
          <a:prstGeom prst="rect">
            <a:avLst/>
          </a:prstGeom>
        </p:spPr>
        <p:txBody>
          <a:bodyPr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3200" b="1" dirty="0">
                <a:solidFill>
                  <a:schemeClr val="bg1">
                    <a:lumMod val="50000"/>
                  </a:schemeClr>
                </a:solidFill>
              </a:rPr>
              <a:t>基本原理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C606716-9543-DCFC-86C0-48EC5E029892}"/>
              </a:ext>
            </a:extLst>
          </p:cNvPr>
          <p:cNvSpPr txBox="1">
            <a:spLocks/>
          </p:cNvSpPr>
          <p:nvPr/>
        </p:nvSpPr>
        <p:spPr>
          <a:xfrm>
            <a:off x="4139003" y="110341"/>
            <a:ext cx="9486438" cy="685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i="1" kern="120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133" dirty="0"/>
              <a:t>Deep Deterministic Policy Gradient-DDPG</a:t>
            </a:r>
            <a:endParaRPr lang="zh-CN" altLang="en-US" sz="2133" dirty="0"/>
          </a:p>
        </p:txBody>
      </p:sp>
    </p:spTree>
    <p:extLst>
      <p:ext uri="{BB962C8B-B14F-4D97-AF65-F5344CB8AC3E}">
        <p14:creationId xmlns:p14="http://schemas.microsoft.com/office/powerpoint/2010/main" val="1213220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E33799FA-8A10-984B-B578-E91D45DB35D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4378" y="523111"/>
            <a:ext cx="5140887" cy="508848"/>
          </a:xfrm>
        </p:spPr>
        <p:txBody>
          <a:bodyPr>
            <a:normAutofit lnSpcReduction="10000"/>
          </a:bodyPr>
          <a:lstStyle/>
          <a:p>
            <a:r>
              <a:rPr lang="en-US" altLang="zh-CN" sz="3200" b="1" i="0" dirty="0">
                <a:solidFill>
                  <a:schemeClr val="bg1">
                    <a:lumMod val="50000"/>
                  </a:schemeClr>
                </a:solidFill>
              </a:rPr>
              <a:t>Actor-</a:t>
            </a:r>
            <a:r>
              <a:rPr lang="zh-CN" altLang="en-US" sz="3200" b="1" i="0" dirty="0">
                <a:solidFill>
                  <a:schemeClr val="bg1">
                    <a:lumMod val="50000"/>
                  </a:schemeClr>
                </a:solidFill>
              </a:rPr>
              <a:t>预测网络</a:t>
            </a:r>
          </a:p>
        </p:txBody>
      </p:sp>
      <p:sp>
        <p:nvSpPr>
          <p:cNvPr id="8" name="文本占位符 2">
            <a:extLst>
              <a:ext uri="{FF2B5EF4-FFF2-40B4-BE49-F238E27FC236}">
                <a16:creationId xmlns:a16="http://schemas.microsoft.com/office/drawing/2014/main" id="{A26750B6-0506-9FD5-7F50-190B68BCAD29}"/>
              </a:ext>
            </a:extLst>
          </p:cNvPr>
          <p:cNvSpPr txBox="1">
            <a:spLocks/>
          </p:cNvSpPr>
          <p:nvPr/>
        </p:nvSpPr>
        <p:spPr>
          <a:xfrm>
            <a:off x="3629251" y="651085"/>
            <a:ext cx="9486438" cy="685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i="1" kern="120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133" dirty="0"/>
              <a:t>Deep Deterministic Policy Gradient-DDPG</a:t>
            </a:r>
            <a:endParaRPr lang="zh-CN" altLang="en-US" sz="2133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ïṡ1íde">
                <a:extLst>
                  <a:ext uri="{FF2B5EF4-FFF2-40B4-BE49-F238E27FC236}">
                    <a16:creationId xmlns:a16="http://schemas.microsoft.com/office/drawing/2014/main" id="{855D0E68-CDB0-8952-F1C6-3B18D500203A}"/>
                  </a:ext>
                </a:extLst>
              </p:cNvPr>
              <p:cNvSpPr/>
              <p:nvPr/>
            </p:nvSpPr>
            <p:spPr>
              <a:xfrm>
                <a:off x="923032" y="1336885"/>
                <a:ext cx="9486437" cy="5521115"/>
              </a:xfrm>
              <a:prstGeom prst="snip2SameRect">
                <a:avLst>
                  <a:gd name="adj1" fmla="val 0"/>
                  <a:gd name="adj2" fmla="val 0"/>
                </a:avLst>
              </a:prstGeom>
              <a:ln>
                <a:noFill/>
              </a:ln>
            </p:spPr>
            <p:txBody>
              <a:bodyPr wrap="square" anchor="t"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180000" indent="-228600" defTabSz="914400">
                  <a:lnSpc>
                    <a:spcPts val="3000"/>
                  </a:lnSpc>
                  <a:buClr>
                    <a:schemeClr val="accent1">
                      <a:lumMod val="75000"/>
                    </a:schemeClr>
                  </a:buClr>
                  <a:buSzPct val="90000"/>
                  <a:buFont typeface="Wingdings" pitchFamily="2" charset="2"/>
                  <a:buChar char="l"/>
                </a:pPr>
                <a:r>
                  <a:rPr kumimoji="1" lang="en-US" altLang="zh-CN" sz="1600" b="1" dirty="0">
                    <a:solidFill>
                      <a:schemeClr val="bg1">
                        <a:lumMod val="50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sym typeface="Open Sans" panose="020B0606030504020204" pitchFamily="34" charset="0"/>
                  </a:rPr>
                  <a:t>PG</a:t>
                </a:r>
                <a:r>
                  <a:rPr kumimoji="1" lang="zh-CN" altLang="en-US" sz="1600" b="1" dirty="0">
                    <a:solidFill>
                      <a:schemeClr val="bg1">
                        <a:lumMod val="50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sym typeface="Open Sans" panose="020B0606030504020204" pitchFamily="34" charset="0"/>
                  </a:rPr>
                  <a:t>是基于策略的强化学习方法的开端：</a:t>
                </a:r>
                <a:endParaRPr kumimoji="1" lang="en-US" altLang="zh-CN" sz="1600" b="1" dirty="0">
                  <a:solidFill>
                    <a:schemeClr val="bg1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Open Sans" panose="020B0606030504020204" pitchFamily="34" charset="0"/>
                </a:endParaRPr>
              </a:p>
              <a:p>
                <a:pPr algn="ctr" defTabSz="914400">
                  <a:lnSpc>
                    <a:spcPts val="3000"/>
                  </a:lnSpc>
                  <a:buClr>
                    <a:schemeClr val="accent1">
                      <a:lumMod val="75000"/>
                    </a:schemeClr>
                  </a:buClr>
                  <a:buSzPct val="90000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600" b="1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sym typeface="Open Sans" panose="020B0606030504020204" pitchFamily="34" charset="0"/>
                          </a:rPr>
                        </m:ctrlPr>
                      </m:sSubPr>
                      <m:e>
                        <m:r>
                          <a:rPr kumimoji="1" lang="en-US" altLang="zh-CN" sz="1600" b="1" i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sym typeface="Open Sans" panose="020B0606030504020204" pitchFamily="34" charset="0"/>
                          </a:rPr>
                          <m:t>𝛁</m:t>
                        </m:r>
                      </m:e>
                      <m:sub>
                        <m:r>
                          <a:rPr kumimoji="1" lang="en-US" altLang="zh-CN" sz="1600" b="1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sym typeface="Open Sans" panose="020B0606030504020204" pitchFamily="34" charset="0"/>
                          </a:rPr>
                          <m:t>𝜽</m:t>
                        </m:r>
                      </m:sub>
                    </m:sSub>
                    <m:r>
                      <a:rPr kumimoji="1" lang="en-US" altLang="zh-CN" sz="1600" b="1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sym typeface="Open Sans" panose="020B0606030504020204" pitchFamily="34" charset="0"/>
                      </a:rPr>
                      <m:t> </m:t>
                    </m:r>
                    <m:r>
                      <a:rPr kumimoji="1" lang="en-US" altLang="zh-CN" sz="1600" b="1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sym typeface="Open Sans" panose="020B0606030504020204" pitchFamily="34" charset="0"/>
                      </a:rPr>
                      <m:t>𝑱</m:t>
                    </m:r>
                    <m:d>
                      <m:dPr>
                        <m:ctrlPr>
                          <a:rPr kumimoji="1" lang="en-US" altLang="zh-CN" sz="1600" b="1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sym typeface="Open Sans" panose="020B0606030504020204" pitchFamily="34" charset="0"/>
                          </a:rPr>
                        </m:ctrlPr>
                      </m:dPr>
                      <m:e>
                        <m:r>
                          <a:rPr kumimoji="1" lang="en-US" altLang="zh-CN" sz="1600" b="1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sym typeface="Open Sans" panose="020B0606030504020204" pitchFamily="34" charset="0"/>
                          </a:rPr>
                          <m:t>𝜽</m:t>
                        </m:r>
                      </m:e>
                    </m:d>
                    <m:r>
                      <a:rPr kumimoji="1" lang="en-US" altLang="zh-CN" sz="1600" b="1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sym typeface="Open Sans" panose="020B0606030504020204" pitchFamily="34" charset="0"/>
                      </a:rPr>
                      <m:t>=</m:t>
                    </m:r>
                    <m:sSub>
                      <m:sSubPr>
                        <m:ctrlPr>
                          <a:rPr kumimoji="1" lang="en-US" altLang="zh-CN" sz="1600" b="1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sym typeface="Open Sans" panose="020B0606030504020204" pitchFamily="34" charset="0"/>
                          </a:rPr>
                        </m:ctrlPr>
                      </m:sSubPr>
                      <m:e>
                        <m:r>
                          <a:rPr kumimoji="1" lang="en-US" altLang="zh-CN" sz="1600" b="1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sym typeface="Open Sans" panose="020B0606030504020204" pitchFamily="34" charset="0"/>
                          </a:rPr>
                          <m:t>𝑬</m:t>
                        </m:r>
                      </m:e>
                      <m:sub>
                        <m:sSub>
                          <m:sSubPr>
                            <m:ctrlPr>
                              <a:rPr kumimoji="1" lang="en-US" altLang="zh-CN" sz="1600" b="1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sym typeface="Open Sans" panose="020B0606030504020204" pitchFamily="34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1600" b="1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sym typeface="Open Sans" panose="020B0606030504020204" pitchFamily="34" charset="0"/>
                              </a:rPr>
                              <m:t>𝝁</m:t>
                            </m:r>
                          </m:e>
                          <m:sub>
                            <m:r>
                              <a:rPr kumimoji="1" lang="en-US" altLang="zh-CN" sz="1600" b="1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sym typeface="Open Sans" panose="020B0606030504020204" pitchFamily="34" charset="0"/>
                              </a:rPr>
                              <m:t>𝜽</m:t>
                            </m:r>
                          </m:sub>
                        </m:sSub>
                      </m:sub>
                    </m:sSub>
                    <m:r>
                      <a:rPr kumimoji="1" lang="en-US" altLang="zh-CN" sz="1600" b="1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sym typeface="Open Sans" panose="020B0606030504020204" pitchFamily="34" charset="0"/>
                      </a:rPr>
                      <m:t>[</m:t>
                    </m:r>
                    <m:r>
                      <a:rPr kumimoji="1" lang="en-US" altLang="zh-CN" sz="1600" b="1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sym typeface="Open Sans" panose="020B0606030504020204" pitchFamily="34" charset="0"/>
                      </a:rPr>
                      <m:t>𝑮</m:t>
                    </m:r>
                    <m:sSub>
                      <m:sSubPr>
                        <m:ctrlPr>
                          <a:rPr kumimoji="1" lang="en-US" altLang="zh-CN" sz="1600" b="1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sym typeface="Open Sans" panose="020B0606030504020204" pitchFamily="34" charset="0"/>
                          </a:rPr>
                        </m:ctrlPr>
                      </m:sSubPr>
                      <m:e>
                        <m:r>
                          <a:rPr kumimoji="1" lang="en-US" altLang="zh-CN" sz="1600" b="1" i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sym typeface="Open Sans" panose="020B0606030504020204" pitchFamily="34" charset="0"/>
                          </a:rPr>
                          <m:t>𝛁</m:t>
                        </m:r>
                      </m:e>
                      <m:sub>
                        <m:r>
                          <a:rPr kumimoji="1" lang="en-US" altLang="zh-CN" sz="1600" b="1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sym typeface="Open Sans" panose="020B0606030504020204" pitchFamily="34" charset="0"/>
                          </a:rPr>
                          <m:t>𝜽</m:t>
                        </m:r>
                      </m:sub>
                    </m:sSub>
                    <m:r>
                      <a:rPr kumimoji="1" lang="en-US" altLang="zh-CN" sz="1600" b="1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sym typeface="Open Sans" panose="020B0606030504020204" pitchFamily="34" charset="0"/>
                      </a:rPr>
                      <m:t>𝒍𝒏</m:t>
                    </m:r>
                    <m:sSub>
                      <m:sSubPr>
                        <m:ctrlPr>
                          <a:rPr kumimoji="1" lang="en-US" altLang="zh-CN" sz="1600" b="1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sym typeface="Open Sans" panose="020B0606030504020204" pitchFamily="34" charset="0"/>
                          </a:rPr>
                        </m:ctrlPr>
                      </m:sSubPr>
                      <m:e>
                        <m:r>
                          <a:rPr kumimoji="1" lang="en-US" altLang="zh-CN" sz="1600" b="1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sym typeface="Open Sans" panose="020B0606030504020204" pitchFamily="34" charset="0"/>
                          </a:rPr>
                          <m:t>𝝁</m:t>
                        </m:r>
                      </m:e>
                      <m:sub>
                        <m:r>
                          <a:rPr kumimoji="1" lang="en-US" altLang="zh-CN" sz="1600" b="1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sym typeface="Open Sans" panose="020B0606030504020204" pitchFamily="34" charset="0"/>
                          </a:rPr>
                          <m:t>𝜽</m:t>
                        </m:r>
                      </m:sub>
                    </m:sSub>
                    <m:r>
                      <a:rPr kumimoji="1" lang="en-US" altLang="zh-CN" sz="1600" b="1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sym typeface="Open Sans" panose="020B0606030504020204" pitchFamily="34" charset="0"/>
                      </a:rPr>
                      <m:t>(</m:t>
                    </m:r>
                    <m:r>
                      <a:rPr kumimoji="1" lang="en-US" altLang="zh-CN" sz="1600" b="1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sym typeface="Open Sans" panose="020B0606030504020204" pitchFamily="34" charset="0"/>
                      </a:rPr>
                      <m:t>𝒔</m:t>
                    </m:r>
                    <m:r>
                      <a:rPr kumimoji="1" lang="en-US" altLang="zh-CN" sz="1600" b="1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sym typeface="Open Sans" panose="020B0606030504020204" pitchFamily="34" charset="0"/>
                      </a:rPr>
                      <m:t>,</m:t>
                    </m:r>
                    <m:r>
                      <a:rPr kumimoji="1" lang="en-US" altLang="zh-CN" sz="1600" b="1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sym typeface="Open Sans" panose="020B0606030504020204" pitchFamily="34" charset="0"/>
                      </a:rPr>
                      <m:t>𝒂</m:t>
                    </m:r>
                    <m:r>
                      <a:rPr kumimoji="1" lang="en-US" altLang="zh-CN" sz="1600" b="1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sym typeface="Open Sans" panose="020B0606030504020204" pitchFamily="34" charset="0"/>
                      </a:rPr>
                      <m:t>)]</m:t>
                    </m:r>
                  </m:oMath>
                </a14:m>
                <a:r>
                  <a:rPr kumimoji="1" lang="en-US" altLang="zh-CN" sz="1600" b="1" dirty="0">
                    <a:solidFill>
                      <a:schemeClr val="bg1">
                        <a:lumMod val="50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sym typeface="Open Sans" panose="020B0606030504020204" pitchFamily="34" charset="0"/>
                  </a:rPr>
                  <a:t> </a:t>
                </a:r>
                <a:r>
                  <a:rPr kumimoji="1" lang="zh-CN" altLang="en-US" sz="1600" b="1" dirty="0">
                    <a:solidFill>
                      <a:schemeClr val="bg1">
                        <a:lumMod val="50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sym typeface="Open Sans" panose="020B0606030504020204" pitchFamily="34" charset="0"/>
                  </a:rPr>
                  <a:t>（</a:t>
                </a:r>
                <a:r>
                  <a:rPr kumimoji="1" lang="en-US" altLang="zh-CN" sz="1600" b="1" dirty="0">
                    <a:solidFill>
                      <a:schemeClr val="bg1">
                        <a:lumMod val="50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sym typeface="Open Sans" panose="020B0606030504020204" pitchFamily="34" charset="0"/>
                  </a:rPr>
                  <a:t>1</a:t>
                </a:r>
                <a:r>
                  <a:rPr kumimoji="1" lang="zh-CN" altLang="en-US" sz="1600" b="1" dirty="0">
                    <a:solidFill>
                      <a:schemeClr val="bg1">
                        <a:lumMod val="50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sym typeface="Open Sans" panose="020B0606030504020204" pitchFamily="34" charset="0"/>
                  </a:rPr>
                  <a:t>）</a:t>
                </a:r>
                <a:endParaRPr kumimoji="1" lang="en-US" altLang="zh-CN" sz="1600" b="1" dirty="0">
                  <a:solidFill>
                    <a:schemeClr val="bg1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Open Sans" panose="020B0606030504020204" pitchFamily="34" charset="0"/>
                </a:endParaRPr>
              </a:p>
              <a:p>
                <a:pPr marL="180000" indent="-228600" defTabSz="914400">
                  <a:lnSpc>
                    <a:spcPts val="3000"/>
                  </a:lnSpc>
                  <a:buClr>
                    <a:schemeClr val="accent1">
                      <a:lumMod val="75000"/>
                    </a:schemeClr>
                  </a:buClr>
                  <a:buSzPct val="90000"/>
                  <a:buFont typeface="Wingdings" pitchFamily="2" charset="2"/>
                  <a:buChar char="l"/>
                </a:pPr>
                <a:r>
                  <a:rPr kumimoji="1" lang="zh-CN" altLang="en-US" sz="1600" b="1" dirty="0">
                    <a:solidFill>
                      <a:schemeClr val="bg1">
                        <a:lumMod val="50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sym typeface="Open Sans" panose="020B0606030504020204" pitchFamily="34" charset="0"/>
                  </a:rPr>
                  <a:t>与</a:t>
                </a:r>
                <a:r>
                  <a:rPr kumimoji="1" lang="en-US" altLang="zh-CN" sz="1600" b="1" dirty="0">
                    <a:solidFill>
                      <a:schemeClr val="bg1">
                        <a:lumMod val="50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sym typeface="Open Sans" panose="020B0606030504020204" pitchFamily="34" charset="0"/>
                  </a:rPr>
                  <a:t>PG</a:t>
                </a:r>
                <a:r>
                  <a:rPr kumimoji="1" lang="zh-CN" altLang="en-US" sz="1600" b="1" dirty="0">
                    <a:solidFill>
                      <a:schemeClr val="bg1">
                        <a:lumMod val="50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sym typeface="Open Sans" panose="020B0606030504020204" pitchFamily="34" charset="0"/>
                  </a:rPr>
                  <a:t>类似，</a:t>
                </a:r>
                <a:r>
                  <a:rPr kumimoji="1" lang="en-US" altLang="zh-CN" sz="1600" b="1" dirty="0">
                    <a:solidFill>
                      <a:schemeClr val="bg1">
                        <a:lumMod val="50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sym typeface="Open Sans" panose="020B0606030504020204" pitchFamily="34" charset="0"/>
                  </a:rPr>
                  <a:t>DPG</a:t>
                </a:r>
                <a:r>
                  <a:rPr kumimoji="1" lang="zh-CN" altLang="en-US" sz="1600" b="1" dirty="0">
                    <a:solidFill>
                      <a:schemeClr val="bg1">
                        <a:lumMod val="50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sym typeface="Open Sans" panose="020B0606030504020204" pitchFamily="34" charset="0"/>
                  </a:rPr>
                  <a:t>和</a:t>
                </a:r>
                <a:r>
                  <a:rPr kumimoji="1" lang="en-US" altLang="zh-CN" sz="1600" b="1" dirty="0">
                    <a:solidFill>
                      <a:schemeClr val="bg1">
                        <a:lumMod val="50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sym typeface="Open Sans" panose="020B0606030504020204" pitchFamily="34" charset="0"/>
                  </a:rPr>
                  <a:t>DDPG</a:t>
                </a:r>
                <a:r>
                  <a:rPr kumimoji="1" lang="zh-CN" altLang="en-US" sz="1600" b="1" dirty="0">
                    <a:solidFill>
                      <a:schemeClr val="bg1">
                        <a:lumMod val="50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sym typeface="Open Sans" panose="020B0606030504020204" pitchFamily="34" charset="0"/>
                  </a:rPr>
                  <a:t>的策略梯度定理为：</a:t>
                </a:r>
                <a:endParaRPr kumimoji="1" lang="en-US" altLang="zh-CN" sz="1600" b="1" dirty="0">
                  <a:solidFill>
                    <a:schemeClr val="bg1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Open Sans" panose="020B0606030504020204" pitchFamily="34" charset="0"/>
                </a:endParaRPr>
              </a:p>
              <a:p>
                <a:pPr marL="180000" indent="-228600" defTabSz="914400">
                  <a:lnSpc>
                    <a:spcPts val="3000"/>
                  </a:lnSpc>
                  <a:buClr>
                    <a:schemeClr val="accent1">
                      <a:lumMod val="75000"/>
                    </a:schemeClr>
                  </a:buClr>
                  <a:buSzPct val="90000"/>
                  <a:buFont typeface="Wingdings" pitchFamily="2" charset="2"/>
                  <a:buChar char="l"/>
                </a:pPr>
                <a:endParaRPr kumimoji="1" lang="en-US" altLang="zh-CN" sz="1600" b="1" dirty="0">
                  <a:solidFill>
                    <a:schemeClr val="bg1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Open Sans" panose="020B0606030504020204" pitchFamily="34" charset="0"/>
                </a:endParaRPr>
              </a:p>
              <a:p>
                <a:pPr algn="ctr" defTabSz="914400">
                  <a:lnSpc>
                    <a:spcPts val="3000"/>
                  </a:lnSpc>
                  <a:buClr>
                    <a:schemeClr val="accent1">
                      <a:lumMod val="75000"/>
                    </a:schemeClr>
                  </a:buClr>
                  <a:buSzPct val="90000"/>
                </a:pPr>
                <a14:m>
                  <m:oMath xmlns:m="http://schemas.openxmlformats.org/officeDocument/2006/math">
                    <m:eqArr>
                      <m:eqArrPr>
                        <m:ctrlPr>
                          <a:rPr kumimoji="1" lang="en-US" altLang="zh-CN" sz="1600" b="1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sym typeface="Open Sans" panose="020B0606030504020204" pitchFamily="34" charset="0"/>
                          </a:rPr>
                        </m:ctrlPr>
                      </m:eqArrPr>
                      <m:e>
                        <m:eqArr>
                          <m:eqArrPr>
                            <m:ctrlPr>
                              <a:rPr kumimoji="1" lang="en-US" altLang="zh-CN" sz="1600" b="1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sym typeface="Open Sans" panose="020B0606030504020204" pitchFamily="34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kumimoji="1" lang="en-US" altLang="zh-CN" sz="1600" b="1" i="1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  <a:sym typeface="Open Sans" panose="020B0606030504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1600" b="1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  <a:sym typeface="Open Sans" panose="020B0606030504020204" pitchFamily="34" charset="0"/>
                                  </a:rPr>
                                  <m:t>𝛁</m:t>
                                </m:r>
                              </m:e>
                              <m:sub>
                                <m:sSup>
                                  <m:sSupPr>
                                    <m:ctrlPr>
                                      <a:rPr kumimoji="1" lang="en-US" altLang="zh-CN" sz="1600" b="1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Microsoft YaHei" panose="020B0503020204020204" pitchFamily="34" charset="-122"/>
                                        <a:sym typeface="Open Sans" panose="020B0606030504020204" pitchFamily="34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1" lang="en-US" altLang="zh-CN" sz="1600" b="1" i="1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Microsoft YaHei" panose="020B0503020204020204" pitchFamily="34" charset="-122"/>
                                        <a:sym typeface="Open Sans" panose="020B0606030504020204" pitchFamily="34" charset="0"/>
                                      </a:rPr>
                                      <m:t>𝜽</m:t>
                                    </m:r>
                                  </m:e>
                                  <m:sup>
                                    <m:r>
                                      <a:rPr kumimoji="1" lang="en-US" altLang="zh-CN" sz="1600" b="1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Microsoft YaHei" panose="020B0503020204020204" pitchFamily="34" charset="-122"/>
                                        <a:sym typeface="Open Sans" panose="020B0606030504020204" pitchFamily="34" charset="0"/>
                                      </a:rPr>
                                      <m:t>𝝁</m:t>
                                    </m:r>
                                  </m:sup>
                                </m:sSup>
                                <m:r>
                                  <a:rPr kumimoji="1" lang="en-US" altLang="zh-CN" sz="1600" b="1" i="1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  <a:sym typeface="Open Sans" panose="020B0606030504020204" pitchFamily="34" charset="0"/>
                                  </a:rPr>
                                  <m:t> </m:t>
                                </m:r>
                              </m:sub>
                            </m:sSub>
                          </m:e>
                        </m:eqArr>
                        <m:r>
                          <a:rPr kumimoji="1" lang="en-US" altLang="zh-CN" sz="1600" b="1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sym typeface="Open Sans" panose="020B0606030504020204" pitchFamily="34" charset="0"/>
                          </a:rPr>
                          <m:t>𝑱</m:t>
                        </m:r>
                        <m:r>
                          <a:rPr kumimoji="1" lang="en-US" altLang="zh-CN" sz="1600" b="1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sym typeface="Open Sans" panose="020B0606030504020204" pitchFamily="34" charset="0"/>
                          </a:rPr>
                          <m:t>&amp;</m:t>
                        </m:r>
                        <m:r>
                          <a:rPr kumimoji="1" lang="en-US" altLang="zh-CN" sz="1600" b="1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sym typeface="Open Sans" panose="020B0606030504020204" pitchFamily="34" charset="0"/>
                          </a:rPr>
                          <m:t>=</m:t>
                        </m:r>
                        <m:sSub>
                          <m:sSubPr>
                            <m:ctrlPr>
                              <a:rPr kumimoji="1" lang="en-US" altLang="zh-CN" sz="1600" b="1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sym typeface="Open Sans" panose="020B0606030504020204" pitchFamily="34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1600" b="1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sym typeface="Open Sans" panose="020B0606030504020204" pitchFamily="34" charset="0"/>
                              </a:rPr>
                              <m:t>𝑬</m:t>
                            </m:r>
                          </m:e>
                          <m:sub>
                            <m:sSub>
                              <m:sSubPr>
                                <m:ctrlPr>
                                  <a:rPr kumimoji="1" lang="en-US" altLang="zh-CN" sz="1600" b="1" i="1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  <a:sym typeface="Open Sans" panose="020B0606030504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1600" b="1" i="1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  <a:sym typeface="Open Sans" panose="020B0606030504020204" pitchFamily="34" charset="0"/>
                                  </a:rPr>
                                  <m:t>𝒔</m:t>
                                </m:r>
                              </m:e>
                              <m:sub>
                                <m:r>
                                  <a:rPr kumimoji="1" lang="en-US" altLang="zh-CN" sz="1600" b="1" i="1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  <a:sym typeface="Open Sans" panose="020B0606030504020204" pitchFamily="34" charset="0"/>
                                  </a:rPr>
                                  <m:t>𝒕</m:t>
                                </m:r>
                              </m:sub>
                            </m:sSub>
                            <m:r>
                              <a:rPr kumimoji="1" lang="en-US" altLang="zh-CN" sz="1600" b="1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sym typeface="Open Sans" panose="020B0606030504020204" pitchFamily="34" charset="0"/>
                              </a:rPr>
                              <m:t>~</m:t>
                            </m:r>
                            <m:sSup>
                              <m:sSupPr>
                                <m:ctrlPr>
                                  <a:rPr kumimoji="1" lang="en-US" altLang="zh-CN" sz="1600" b="1" i="1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  <a:sym typeface="Open Sans" panose="020B0606030504020204" pitchFamily="34" charset="0"/>
                                  </a:rPr>
                                </m:ctrlPr>
                              </m:sSupPr>
                              <m:e>
                                <m:r>
                                  <a:rPr kumimoji="1" lang="en-US" altLang="zh-CN" sz="1600" b="1" i="1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  <a:sym typeface="Open Sans" panose="020B0606030504020204" pitchFamily="34" charset="0"/>
                                  </a:rPr>
                                  <m:t>𝝆</m:t>
                                </m:r>
                              </m:e>
                              <m:sup>
                                <m:r>
                                  <a:rPr kumimoji="1" lang="en-US" altLang="zh-CN" sz="1600" b="1" i="1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  <a:sym typeface="Open Sans" panose="020B0606030504020204" pitchFamily="34" charset="0"/>
                                  </a:rPr>
                                  <m:t>𝜷</m:t>
                                </m:r>
                              </m:sup>
                            </m:sSup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kumimoji="1" lang="en-US" altLang="zh-CN" sz="1600" b="1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sym typeface="Open Sans" panose="020B0606030504020204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zh-CN" sz="1600" b="1" i="1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  <a:sym typeface="Open Sans" panose="020B0606030504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1600" b="1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  <a:sym typeface="Open Sans" panose="020B0606030504020204" pitchFamily="34" charset="0"/>
                                  </a:rPr>
                                  <m:t>𝛁</m:t>
                                </m:r>
                              </m:e>
                              <m:sub>
                                <m:sSup>
                                  <m:sSupPr>
                                    <m:ctrlPr>
                                      <a:rPr kumimoji="1" lang="en-US" altLang="zh-CN" sz="1600" b="1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Microsoft YaHei" panose="020B0503020204020204" pitchFamily="34" charset="-122"/>
                                        <a:sym typeface="Open Sans" panose="020B0606030504020204" pitchFamily="34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1" lang="en-US" altLang="zh-CN" sz="1600" b="1" i="1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Microsoft YaHei" panose="020B0503020204020204" pitchFamily="34" charset="-122"/>
                                        <a:sym typeface="Open Sans" panose="020B0606030504020204" pitchFamily="34" charset="0"/>
                                      </a:rPr>
                                      <m:t>𝜽</m:t>
                                    </m:r>
                                  </m:e>
                                  <m:sup>
                                    <m:r>
                                      <a:rPr kumimoji="1" lang="en-US" altLang="zh-CN" sz="1600" b="1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Microsoft YaHei" panose="020B0503020204020204" pitchFamily="34" charset="-122"/>
                                        <a:sym typeface="Open Sans" panose="020B0606030504020204" pitchFamily="34" charset="0"/>
                                      </a:rPr>
                                      <m:t>𝝁</m:t>
                                    </m:r>
                                  </m:sup>
                                </m:sSup>
                              </m:sub>
                            </m:sSub>
                            <m:r>
                              <a:rPr kumimoji="1" lang="en-US" altLang="zh-CN" sz="1600" b="1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sym typeface="Open Sans" panose="020B0606030504020204" pitchFamily="34" charset="0"/>
                              </a:rPr>
                              <m:t>𝑸</m:t>
                            </m:r>
                            <m:d>
                              <m:dPr>
                                <m:ctrlPr>
                                  <a:rPr kumimoji="1" lang="en-US" altLang="zh-CN" sz="1600" b="1" i="1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  <a:sym typeface="Open Sans" panose="020B0606030504020204" pitchFamily="34" charset="0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zh-CN" sz="1600" b="1" i="1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  <a:sym typeface="Open Sans" panose="020B0606030504020204" pitchFamily="34" charset="0"/>
                                  </a:rPr>
                                  <m:t>𝒔</m:t>
                                </m:r>
                                <m:r>
                                  <a:rPr kumimoji="1" lang="en-US" altLang="zh-CN" sz="1600" b="1" i="1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  <a:sym typeface="Open Sans" panose="020B0606030504020204" pitchFamily="34" charset="0"/>
                                  </a:rPr>
                                  <m:t>,</m:t>
                                </m:r>
                                <m:r>
                                  <a:rPr kumimoji="1" lang="en-US" altLang="zh-CN" sz="1600" b="1" i="1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  <a:sym typeface="Open Sans" panose="020B0606030504020204" pitchFamily="34" charset="0"/>
                                  </a:rPr>
                                  <m:t>𝒂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kumimoji="1" lang="en-US" altLang="zh-CN" sz="1600" b="1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Microsoft YaHei" panose="020B0503020204020204" pitchFamily="34" charset="-122"/>
                                        <a:sym typeface="Open Sans" panose="020B0606030504020204" pitchFamily="34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1" lang="en-US" altLang="zh-CN" sz="1600" b="1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Microsoft YaHei" panose="020B0503020204020204" pitchFamily="34" charset="-122"/>
                                        <a:sym typeface="Open Sans" panose="020B0606030504020204" pitchFamily="34" charset="0"/>
                                      </a:rPr>
                                      <m:t>𝜽</m:t>
                                    </m:r>
                                  </m:e>
                                  <m:sup>
                                    <m:r>
                                      <a:rPr kumimoji="1" lang="en-US" altLang="zh-CN" sz="1600" b="1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Microsoft YaHei" panose="020B0503020204020204" pitchFamily="34" charset="-122"/>
                                        <a:sym typeface="Open Sans" panose="020B0606030504020204" pitchFamily="34" charset="0"/>
                                      </a:rPr>
                                      <m:t>𝑸</m:t>
                                    </m:r>
                                  </m:sup>
                                </m:sSup>
                              </m:e>
                            </m:d>
                          </m:e>
                          <m:e>
                            <m:r>
                              <a:rPr kumimoji="1" lang="en-US" altLang="zh-CN" sz="1600" b="1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sym typeface="Open Sans" panose="020B0606030504020204" pitchFamily="34" charset="0"/>
                              </a:rPr>
                              <m:t>𝒔</m:t>
                            </m:r>
                            <m:r>
                              <a:rPr kumimoji="1" lang="en-US" altLang="zh-CN" sz="1600" b="1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sym typeface="Open Sans" panose="020B0606030504020204" pitchFamily="34" charset="0"/>
                              </a:rPr>
                              <m:t>=</m:t>
                            </m:r>
                            <m:sSup>
                              <m:sSupPr>
                                <m:ctrlPr>
                                  <a:rPr kumimoji="1" lang="en-US" altLang="zh-CN" sz="1600" b="1" i="1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  <a:sym typeface="Open Sans" panose="020B0606030504020204" pitchFamily="34" charset="0"/>
                                  </a:rPr>
                                </m:ctrlPr>
                              </m:sSupPr>
                              <m:e>
                                <m:r>
                                  <a:rPr kumimoji="1" lang="en-US" altLang="zh-CN" sz="1600" b="1" i="1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  <a:sym typeface="Open Sans" panose="020B0606030504020204" pitchFamily="34" charset="0"/>
                                  </a:rPr>
                                  <m:t>𝒔</m:t>
                                </m:r>
                              </m:e>
                              <m:sup>
                                <m:r>
                                  <a:rPr kumimoji="1" lang="en-US" altLang="zh-CN" sz="1600" b="1" i="1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  <a:sym typeface="Open Sans" panose="020B0606030504020204" pitchFamily="34" charset="0"/>
                                  </a:rPr>
                                  <m:t>𝒕</m:t>
                                </m:r>
                              </m:sup>
                            </m:sSup>
                            <m:r>
                              <a:rPr kumimoji="1" lang="en-US" altLang="zh-CN" sz="1600" b="1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sym typeface="Open Sans" panose="020B0606030504020204" pitchFamily="34" charset="0"/>
                              </a:rPr>
                              <m:t>,</m:t>
                            </m:r>
                            <m:r>
                              <a:rPr kumimoji="1" lang="en-US" altLang="zh-CN" sz="1600" b="1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sym typeface="Open Sans" panose="020B0606030504020204" pitchFamily="34" charset="0"/>
                              </a:rPr>
                              <m:t>𝒂</m:t>
                            </m:r>
                            <m:r>
                              <a:rPr kumimoji="1" lang="en-US" altLang="zh-CN" sz="1600" b="1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sym typeface="Open Sans" panose="020B0606030504020204" pitchFamily="34" charset="0"/>
                              </a:rPr>
                              <m:t>=</m:t>
                            </m:r>
                            <m:r>
                              <a:rPr kumimoji="1" lang="en-US" altLang="zh-CN" sz="1600" b="1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sym typeface="Open Sans" panose="020B0606030504020204" pitchFamily="34" charset="0"/>
                              </a:rPr>
                              <m:t>𝝁</m:t>
                            </m:r>
                            <m:d>
                              <m:dPr>
                                <m:ctrlPr>
                                  <a:rPr kumimoji="1" lang="en-US" altLang="zh-CN" sz="1600" b="1" i="1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  <a:sym typeface="Open Sans" panose="020B0606030504020204" pitchFamily="3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kumimoji="1" lang="en-US" altLang="zh-CN" sz="1600" b="1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Microsoft YaHei" panose="020B0503020204020204" pitchFamily="34" charset="-122"/>
                                        <a:sym typeface="Open Sans" panose="020B0606030504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sz="1600" b="1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Microsoft YaHei" panose="020B0503020204020204" pitchFamily="34" charset="-122"/>
                                        <a:sym typeface="Open Sans" panose="020B0606030504020204" pitchFamily="34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kumimoji="1" lang="en-US" altLang="zh-CN" sz="1600" b="1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Microsoft YaHei" panose="020B0503020204020204" pitchFamily="34" charset="-122"/>
                                        <a:sym typeface="Open Sans" panose="020B0606030504020204" pitchFamily="34" charset="0"/>
                                      </a:rPr>
                                      <m:t>𝒕</m:t>
                                    </m:r>
                                  </m:sub>
                                </m:sSub>
                              </m:e>
                              <m:e>
                                <m:sSup>
                                  <m:sSupPr>
                                    <m:ctrlPr>
                                      <a:rPr kumimoji="1" lang="en-US" altLang="zh-CN" sz="1600" b="1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Microsoft YaHei" panose="020B0503020204020204" pitchFamily="34" charset="-122"/>
                                        <a:sym typeface="Open Sans" panose="020B0606030504020204" pitchFamily="34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1" lang="en-US" altLang="zh-CN" sz="1600" b="1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Microsoft YaHei" panose="020B0503020204020204" pitchFamily="34" charset="-122"/>
                                        <a:sym typeface="Open Sans" panose="020B0606030504020204" pitchFamily="34" charset="0"/>
                                      </a:rPr>
                                      <m:t>𝜽</m:t>
                                    </m:r>
                                  </m:e>
                                  <m:sup>
                                    <m:r>
                                      <a:rPr kumimoji="1" lang="en-US" altLang="zh-CN" sz="1600" b="1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Microsoft YaHei" panose="020B0503020204020204" pitchFamily="34" charset="-122"/>
                                        <a:sym typeface="Open Sans" panose="020B0606030504020204" pitchFamily="34" charset="0"/>
                                      </a:rPr>
                                      <m:t>𝝁</m:t>
                                    </m:r>
                                  </m:sup>
                                </m:sSup>
                              </m:e>
                            </m:d>
                          </m:e>
                        </m:d>
                      </m:e>
                      <m:e>
                        <m:r>
                          <a:rPr kumimoji="1" lang="en-US" altLang="zh-CN" sz="1600" b="1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sym typeface="Open Sans" panose="020B0606030504020204" pitchFamily="34" charset="0"/>
                          </a:rPr>
                          <m:t> &amp;=</m:t>
                        </m:r>
                        <m:sSub>
                          <m:sSubPr>
                            <m:ctrlPr>
                              <a:rPr kumimoji="1" lang="en-US" altLang="zh-CN" sz="1600" b="1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sym typeface="Open Sans" panose="020B0606030504020204" pitchFamily="34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1600" b="1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sym typeface="Open Sans" panose="020B0606030504020204" pitchFamily="34" charset="0"/>
                              </a:rPr>
                              <m:t>𝑬</m:t>
                            </m:r>
                          </m:e>
                          <m:sub>
                            <m:sSub>
                              <m:sSubPr>
                                <m:ctrlPr>
                                  <a:rPr kumimoji="1" lang="en-US" altLang="zh-CN" sz="1600" b="1" i="1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  <a:sym typeface="Open Sans" panose="020B0606030504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1600" b="1" i="1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  <a:sym typeface="Open Sans" panose="020B0606030504020204" pitchFamily="34" charset="0"/>
                                  </a:rPr>
                                  <m:t>𝒔</m:t>
                                </m:r>
                              </m:e>
                              <m:sub>
                                <m:r>
                                  <a:rPr kumimoji="1" lang="en-US" altLang="zh-CN" sz="1600" b="1" i="1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  <a:sym typeface="Open Sans" panose="020B0606030504020204" pitchFamily="34" charset="0"/>
                                  </a:rPr>
                                  <m:t>𝒕</m:t>
                                </m:r>
                              </m:sub>
                            </m:sSub>
                            <m:r>
                              <a:rPr kumimoji="1" lang="en-US" altLang="zh-CN" sz="1600" b="1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sym typeface="Open Sans" panose="020B0606030504020204" pitchFamily="34" charset="0"/>
                              </a:rPr>
                              <m:t>~</m:t>
                            </m:r>
                            <m:sSup>
                              <m:sSupPr>
                                <m:ctrlPr>
                                  <a:rPr kumimoji="1" lang="en-US" altLang="zh-CN" sz="1600" b="1" i="1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  <a:sym typeface="Open Sans" panose="020B0606030504020204" pitchFamily="34" charset="0"/>
                                  </a:rPr>
                                </m:ctrlPr>
                              </m:sSupPr>
                              <m:e>
                                <m:r>
                                  <a:rPr kumimoji="1" lang="en-US" altLang="zh-CN" sz="1600" b="1" i="1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  <a:sym typeface="Open Sans" panose="020B0606030504020204" pitchFamily="34" charset="0"/>
                                  </a:rPr>
                                  <m:t>𝝆</m:t>
                                </m:r>
                              </m:e>
                              <m:sup>
                                <m:r>
                                  <a:rPr kumimoji="1" lang="en-US" altLang="zh-CN" sz="1600" b="1" i="1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  <a:sym typeface="Open Sans" panose="020B0606030504020204" pitchFamily="34" charset="0"/>
                                  </a:rPr>
                                  <m:t>𝜷</m:t>
                                </m:r>
                              </m:sup>
                            </m:sSup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kumimoji="1" lang="en-US" altLang="zh-CN" sz="1600" b="1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sym typeface="Open Sans" panose="020B0606030504020204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zh-CN" sz="1600" b="1" i="1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  <a:sym typeface="Open Sans" panose="020B0606030504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1600" b="1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  <a:sym typeface="Open Sans" panose="020B0606030504020204" pitchFamily="34" charset="0"/>
                                  </a:rPr>
                                  <m:t>𝛁</m:t>
                                </m:r>
                              </m:e>
                              <m:sub>
                                <m:sSup>
                                  <m:sSupPr>
                                    <m:ctrlPr>
                                      <a:rPr kumimoji="1" lang="en-US" altLang="zh-CN" sz="1600" b="1" i="1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Microsoft YaHei" panose="020B0503020204020204" pitchFamily="34" charset="-122"/>
                                        <a:sym typeface="Open Sans" panose="020B0606030504020204" pitchFamily="34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1" lang="en-US" altLang="zh-CN" sz="1600" b="1" i="1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Microsoft YaHei" panose="020B0503020204020204" pitchFamily="34" charset="-122"/>
                                        <a:sym typeface="Open Sans" panose="020B0606030504020204" pitchFamily="34" charset="0"/>
                                      </a:rPr>
                                      <m:t>𝜽</m:t>
                                    </m:r>
                                  </m:e>
                                  <m:sup>
                                    <m:r>
                                      <a:rPr kumimoji="1" lang="en-US" altLang="zh-CN" sz="1600" b="1" i="1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Microsoft YaHei" panose="020B0503020204020204" pitchFamily="34" charset="-122"/>
                                        <a:sym typeface="Open Sans" panose="020B0606030504020204" pitchFamily="34" charset="0"/>
                                      </a:rPr>
                                      <m:t>𝝁</m:t>
                                    </m:r>
                                  </m:sup>
                                </m:sSup>
                              </m:sub>
                            </m:sSub>
                            <m:r>
                              <a:rPr kumimoji="1" lang="en-US" altLang="zh-CN" sz="1600" b="1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sym typeface="Open Sans" panose="020B0606030504020204" pitchFamily="34" charset="0"/>
                              </a:rPr>
                              <m:t>𝑸</m:t>
                            </m:r>
                            <m:d>
                              <m:dPr>
                                <m:ctrlPr>
                                  <a:rPr kumimoji="1" lang="en-US" altLang="zh-CN" sz="1600" b="1" i="1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  <a:sym typeface="Open Sans" panose="020B0606030504020204" pitchFamily="34" charset="0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zh-CN" sz="1600" b="1" i="1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  <a:sym typeface="Open Sans" panose="020B0606030504020204" pitchFamily="34" charset="0"/>
                                  </a:rPr>
                                  <m:t>𝒔</m:t>
                                </m:r>
                                <m:r>
                                  <a:rPr kumimoji="1" lang="en-US" altLang="zh-CN" sz="1600" b="1" i="1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  <a:sym typeface="Open Sans" panose="020B0606030504020204" pitchFamily="34" charset="0"/>
                                  </a:rPr>
                                  <m:t>,</m:t>
                                </m:r>
                                <m:r>
                                  <a:rPr kumimoji="1" lang="en-US" altLang="zh-CN" sz="1600" b="1" i="1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  <a:sym typeface="Open Sans" panose="020B0606030504020204" pitchFamily="34" charset="0"/>
                                  </a:rPr>
                                  <m:t>𝒂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kumimoji="1" lang="en-US" altLang="zh-CN" sz="1600" b="1" i="1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Microsoft YaHei" panose="020B0503020204020204" pitchFamily="34" charset="-122"/>
                                        <a:sym typeface="Open Sans" panose="020B0606030504020204" pitchFamily="34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1" lang="en-US" altLang="zh-CN" sz="1600" b="1" i="1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Microsoft YaHei" panose="020B0503020204020204" pitchFamily="34" charset="-122"/>
                                        <a:sym typeface="Open Sans" panose="020B0606030504020204" pitchFamily="34" charset="0"/>
                                      </a:rPr>
                                      <m:t>𝜽</m:t>
                                    </m:r>
                                  </m:e>
                                  <m:sup>
                                    <m:r>
                                      <a:rPr kumimoji="1" lang="en-US" altLang="zh-CN" sz="1600" b="1" i="1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Microsoft YaHei" panose="020B0503020204020204" pitchFamily="34" charset="-122"/>
                                        <a:sym typeface="Open Sans" panose="020B0606030504020204" pitchFamily="34" charset="0"/>
                                      </a:rPr>
                                      <m:t>𝑸</m:t>
                                    </m:r>
                                  </m:sup>
                                </m:sSup>
                              </m:e>
                            </m:d>
                          </m:e>
                          <m:e>
                            <m:r>
                              <a:rPr kumimoji="1" lang="en-US" altLang="zh-CN" sz="1600" b="1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sym typeface="Open Sans" panose="020B0606030504020204" pitchFamily="34" charset="0"/>
                              </a:rPr>
                              <m:t>𝒔</m:t>
                            </m:r>
                            <m:r>
                              <a:rPr kumimoji="1" lang="en-US" altLang="zh-CN" sz="1600" b="1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sym typeface="Open Sans" panose="020B0606030504020204" pitchFamily="34" charset="0"/>
                              </a:rPr>
                              <m:t>=</m:t>
                            </m:r>
                            <m:sSup>
                              <m:sSupPr>
                                <m:ctrlPr>
                                  <a:rPr kumimoji="1" lang="en-US" altLang="zh-CN" sz="1600" b="1" i="1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  <a:sym typeface="Open Sans" panose="020B0606030504020204" pitchFamily="34" charset="0"/>
                                  </a:rPr>
                                </m:ctrlPr>
                              </m:sSupPr>
                              <m:e>
                                <m:r>
                                  <a:rPr kumimoji="1" lang="en-US" altLang="zh-CN" sz="1600" b="1" i="1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  <a:sym typeface="Open Sans" panose="020B0606030504020204" pitchFamily="34" charset="0"/>
                                  </a:rPr>
                                  <m:t>𝒔</m:t>
                                </m:r>
                              </m:e>
                              <m:sup>
                                <m:r>
                                  <a:rPr kumimoji="1" lang="en-US" altLang="zh-CN" sz="1600" b="1" i="1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  <a:sym typeface="Open Sans" panose="020B0606030504020204" pitchFamily="34" charset="0"/>
                                  </a:rPr>
                                  <m:t>𝒕</m:t>
                                </m:r>
                              </m:sup>
                            </m:sSup>
                            <m:r>
                              <a:rPr kumimoji="1" lang="en-US" altLang="zh-CN" sz="1600" b="1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sym typeface="Open Sans" panose="020B0606030504020204" pitchFamily="34" charset="0"/>
                              </a:rPr>
                              <m:t>,</m:t>
                            </m:r>
                            <m:r>
                              <a:rPr kumimoji="1" lang="en-US" altLang="zh-CN" sz="1600" b="1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sym typeface="Open Sans" panose="020B0606030504020204" pitchFamily="34" charset="0"/>
                              </a:rPr>
                              <m:t>𝒂</m:t>
                            </m:r>
                            <m:r>
                              <a:rPr kumimoji="1" lang="en-US" altLang="zh-CN" sz="1600" b="1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sym typeface="Open Sans" panose="020B0606030504020204" pitchFamily="34" charset="0"/>
                              </a:rPr>
                              <m:t>=</m:t>
                            </m:r>
                            <m:r>
                              <a:rPr kumimoji="1" lang="en-US" altLang="zh-CN" sz="1600" b="1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sym typeface="Open Sans" panose="020B0606030504020204" pitchFamily="34" charset="0"/>
                              </a:rPr>
                              <m:t>𝝁</m:t>
                            </m:r>
                            <m:d>
                              <m:dPr>
                                <m:ctrlPr>
                                  <a:rPr kumimoji="1" lang="en-US" altLang="zh-CN" sz="1600" b="1" i="1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  <a:sym typeface="Open Sans" panose="020B0606030504020204" pitchFamily="3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kumimoji="1" lang="en-US" altLang="zh-CN" sz="1600" b="1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Microsoft YaHei" panose="020B0503020204020204" pitchFamily="34" charset="-122"/>
                                        <a:sym typeface="Open Sans" panose="020B0606030504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sz="1600" b="1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Microsoft YaHei" panose="020B0503020204020204" pitchFamily="34" charset="-122"/>
                                        <a:sym typeface="Open Sans" panose="020B0606030504020204" pitchFamily="34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kumimoji="1" lang="en-US" altLang="zh-CN" sz="1600" b="1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Microsoft YaHei" panose="020B0503020204020204" pitchFamily="34" charset="-122"/>
                                        <a:sym typeface="Open Sans" panose="020B0606030504020204" pitchFamily="34" charset="0"/>
                                      </a:rPr>
                                      <m:t>𝒕</m:t>
                                    </m:r>
                                  </m:sub>
                                </m:sSub>
                              </m:e>
                            </m:d>
                            <m:r>
                              <a:rPr kumimoji="1" lang="en-US" altLang="zh-CN" sz="1600" b="1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sym typeface="Open Sans" panose="020B0606030504020204" pitchFamily="34" charset="0"/>
                              </a:rPr>
                              <m:t>⋅</m:t>
                            </m:r>
                            <m:sSub>
                              <m:sSubPr>
                                <m:ctrlPr>
                                  <a:rPr kumimoji="1" lang="en-US" altLang="zh-CN" sz="1600" b="1" i="1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  <a:sym typeface="Open Sans" panose="020B0606030504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1600" b="1" i="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  <a:sym typeface="Open Sans" panose="020B0606030504020204" pitchFamily="34" charset="0"/>
                                  </a:rPr>
                                  <m:t>𝛁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kumimoji="1" lang="en-US" altLang="zh-CN" sz="1600" b="1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Microsoft YaHei" panose="020B0503020204020204" pitchFamily="34" charset="-122"/>
                                        <a:sym typeface="Open Sans" panose="020B0606030504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sz="1600" b="1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Microsoft YaHei" panose="020B0503020204020204" pitchFamily="34" charset="-122"/>
                                        <a:sym typeface="Open Sans" panose="020B0606030504020204" pitchFamily="34" charset="0"/>
                                      </a:rPr>
                                      <m:t>𝜽</m:t>
                                    </m:r>
                                  </m:e>
                                  <m:sub>
                                    <m:r>
                                      <a:rPr kumimoji="1" lang="en-US" altLang="zh-CN" sz="1600" b="1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Microsoft YaHei" panose="020B0503020204020204" pitchFamily="34" charset="-122"/>
                                        <a:sym typeface="Open Sans" panose="020B0606030504020204" pitchFamily="34" charset="0"/>
                                      </a:rPr>
                                      <m:t>𝝁</m:t>
                                    </m:r>
                                  </m:sub>
                                </m:sSub>
                              </m:sub>
                            </m:sSub>
                            <m:r>
                              <a:rPr kumimoji="1" lang="en-US" altLang="zh-CN" sz="1600" b="1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sym typeface="Open Sans" panose="020B0606030504020204" pitchFamily="34" charset="0"/>
                              </a:rPr>
                              <m:t>𝝁</m:t>
                            </m:r>
                            <m:r>
                              <a:rPr kumimoji="1" lang="en-US" altLang="zh-CN" sz="1600" b="1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sym typeface="Open Sans" panose="020B0606030504020204" pitchFamily="34" charset="0"/>
                              </a:rPr>
                              <m:t>(</m:t>
                            </m:r>
                            <m:r>
                              <a:rPr kumimoji="1" lang="en-US" altLang="zh-CN" sz="1600" b="1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sym typeface="Open Sans" panose="020B0606030504020204" pitchFamily="34" charset="0"/>
                              </a:rPr>
                              <m:t>𝒔</m:t>
                            </m:r>
                            <m:r>
                              <a:rPr kumimoji="1" lang="en-US" altLang="zh-CN" sz="1600" b="1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sym typeface="Open Sans" panose="020B0606030504020204" pitchFamily="34" charset="0"/>
                              </a:rPr>
                              <m:t>|</m:t>
                            </m:r>
                            <m:sSup>
                              <m:sSupPr>
                                <m:ctrlPr>
                                  <a:rPr kumimoji="1" lang="en-US" altLang="zh-CN" sz="1600" b="1" i="1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  <a:sym typeface="Open Sans" panose="020B0606030504020204" pitchFamily="34" charset="0"/>
                                  </a:rPr>
                                </m:ctrlPr>
                              </m:sSupPr>
                              <m:e>
                                <m:r>
                                  <a:rPr kumimoji="1" lang="en-US" altLang="zh-CN" sz="1600" b="1" i="1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  <a:sym typeface="Open Sans" panose="020B0606030504020204" pitchFamily="34" charset="0"/>
                                  </a:rPr>
                                  <m:t>𝜽</m:t>
                                </m:r>
                              </m:e>
                              <m:sup>
                                <m:r>
                                  <a:rPr kumimoji="1" lang="en-US" altLang="zh-CN" sz="1600" b="1" i="1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  <a:sym typeface="Open Sans" panose="020B0606030504020204" pitchFamily="34" charset="0"/>
                                  </a:rPr>
                                  <m:t>𝝁</m:t>
                                </m:r>
                              </m:sup>
                            </m:sSup>
                            <m:r>
                              <a:rPr kumimoji="1" lang="en-US" altLang="zh-CN" sz="1600" b="1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sym typeface="Open Sans" panose="020B0606030504020204" pitchFamily="34" charset="0"/>
                              </a:rPr>
                              <m:t>)|</m:t>
                            </m:r>
                            <m:r>
                              <a:rPr kumimoji="1" lang="en-US" altLang="zh-CN" sz="1600" b="1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sym typeface="Open Sans" panose="020B0606030504020204" pitchFamily="34" charset="0"/>
                              </a:rPr>
                              <m:t>𝒔</m:t>
                            </m:r>
                            <m:r>
                              <a:rPr kumimoji="1" lang="en-US" altLang="zh-CN" sz="1600" b="1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sym typeface="Open Sans" panose="020B0606030504020204" pitchFamily="34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kumimoji="1" lang="en-US" altLang="zh-CN" sz="1600" b="1" i="1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  <a:sym typeface="Open Sans" panose="020B0606030504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1600" b="1" i="1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  <a:sym typeface="Open Sans" panose="020B0606030504020204" pitchFamily="34" charset="0"/>
                                  </a:rPr>
                                  <m:t>𝒔</m:t>
                                </m:r>
                              </m:e>
                              <m:sub>
                                <m:r>
                                  <a:rPr kumimoji="1" lang="en-US" altLang="zh-CN" sz="1600" b="1" i="1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  <a:sym typeface="Open Sans" panose="020B0606030504020204" pitchFamily="34" charset="0"/>
                                  </a:rPr>
                                  <m:t>𝒕</m:t>
                                </m:r>
                              </m:sub>
                            </m:sSub>
                          </m:e>
                        </m:d>
                      </m:e>
                    </m:eqArr>
                  </m:oMath>
                </a14:m>
                <a:r>
                  <a:rPr kumimoji="1" lang="zh-CN" altLang="en-US" sz="1600" b="1" dirty="0">
                    <a:solidFill>
                      <a:schemeClr val="bg1">
                        <a:lumMod val="50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sym typeface="Open Sans" panose="020B0606030504020204" pitchFamily="34" charset="0"/>
                  </a:rPr>
                  <a:t> （</a:t>
                </a:r>
                <a:r>
                  <a:rPr kumimoji="1" lang="en-US" altLang="zh-CN" sz="1600" b="1" dirty="0">
                    <a:solidFill>
                      <a:schemeClr val="bg1">
                        <a:lumMod val="50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sym typeface="Open Sans" panose="020B0606030504020204" pitchFamily="34" charset="0"/>
                  </a:rPr>
                  <a:t>2</a:t>
                </a:r>
                <a:r>
                  <a:rPr kumimoji="1" lang="zh-CN" altLang="en-US" sz="1600" b="1" dirty="0">
                    <a:solidFill>
                      <a:schemeClr val="bg1">
                        <a:lumMod val="50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sym typeface="Open Sans" panose="020B0606030504020204" pitchFamily="34" charset="0"/>
                  </a:rPr>
                  <a:t>）</a:t>
                </a:r>
                <a:endParaRPr kumimoji="1" lang="en-US" altLang="zh-CN" sz="1600" b="1" dirty="0">
                  <a:solidFill>
                    <a:schemeClr val="bg1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Open Sans" panose="020B0606030504020204" pitchFamily="34" charset="0"/>
                </a:endParaRPr>
              </a:p>
              <a:p>
                <a:pPr algn="ctr" defTabSz="914400">
                  <a:lnSpc>
                    <a:spcPts val="3000"/>
                  </a:lnSpc>
                  <a:buClr>
                    <a:schemeClr val="accent1">
                      <a:lumMod val="75000"/>
                    </a:schemeClr>
                  </a:buClr>
                  <a:buSzPct val="90000"/>
                </a:pPr>
                <a:endParaRPr kumimoji="1" lang="en-US" altLang="zh-CN" sz="1600" b="1" dirty="0">
                  <a:solidFill>
                    <a:schemeClr val="bg1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Open Sans" panose="020B0606030504020204" pitchFamily="34" charset="0"/>
                </a:endParaRPr>
              </a:p>
              <a:p>
                <a:pPr marL="180000" indent="-228600" defTabSz="914400">
                  <a:lnSpc>
                    <a:spcPts val="3000"/>
                  </a:lnSpc>
                  <a:buClr>
                    <a:schemeClr val="accent1">
                      <a:lumMod val="75000"/>
                    </a:schemeClr>
                  </a:buClr>
                  <a:buSzPct val="90000"/>
                  <a:buFont typeface="Wingdings" pitchFamily="2" charset="2"/>
                  <a:buChar char="l"/>
                </a:pPr>
                <a:r>
                  <a:rPr kumimoji="1" lang="zh-CN" altLang="en-US" sz="1600" b="1" dirty="0">
                    <a:solidFill>
                      <a:schemeClr val="bg1">
                        <a:lumMod val="50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sym typeface="Open Sans" panose="020B0606030504020204" pitchFamily="34" charset="0"/>
                  </a:rPr>
                  <a:t>在</a:t>
                </a:r>
                <a:r>
                  <a:rPr kumimoji="1" lang="en-US" altLang="zh-CN" sz="1600" b="1" dirty="0">
                    <a:solidFill>
                      <a:schemeClr val="bg1">
                        <a:lumMod val="50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sym typeface="Open Sans" panose="020B0606030504020204" pitchFamily="34" charset="0"/>
                  </a:rPr>
                  <a:t>DDPG</a:t>
                </a:r>
                <a:r>
                  <a:rPr kumimoji="1" lang="zh-CN" altLang="en-US" sz="1600" b="1" dirty="0">
                    <a:solidFill>
                      <a:schemeClr val="bg1">
                        <a:lumMod val="50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sym typeface="Open Sans" panose="020B0606030504020204" pitchFamily="34" charset="0"/>
                  </a:rPr>
                  <a:t>中，</a:t>
                </a:r>
                <a:r>
                  <a:rPr kumimoji="1" lang="en-US" altLang="zh-CN" sz="1600" b="1" dirty="0">
                    <a:solidFill>
                      <a:schemeClr val="bg1">
                        <a:lumMod val="50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sym typeface="Open Sans" panose="020B0606030504020204" pitchFamily="34" charset="0"/>
                  </a:rPr>
                  <a:t>Actor</a:t>
                </a:r>
                <a:r>
                  <a:rPr kumimoji="1" lang="zh-CN" altLang="en-US" sz="1600" b="1" dirty="0">
                    <a:solidFill>
                      <a:schemeClr val="bg1">
                        <a:lumMod val="50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sym typeface="Open Sans" panose="020B0606030504020204" pitchFamily="34" charset="0"/>
                  </a:rPr>
                  <a:t>的更新即使用此策略梯度定理。式（</a:t>
                </a:r>
                <a:r>
                  <a:rPr kumimoji="1" lang="en-US" altLang="zh-CN" sz="1600" b="1" dirty="0">
                    <a:solidFill>
                      <a:schemeClr val="bg1">
                        <a:lumMod val="50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sym typeface="Open Sans" panose="020B0606030504020204" pitchFamily="34" charset="0"/>
                  </a:rPr>
                  <a:t>2</a:t>
                </a:r>
                <a:r>
                  <a:rPr kumimoji="1" lang="zh-CN" altLang="en-US" sz="1600" b="1" dirty="0">
                    <a:solidFill>
                      <a:schemeClr val="bg1">
                        <a:lumMod val="50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sym typeface="Open Sans" panose="020B0606030504020204" pitchFamily="34" charset="0"/>
                  </a:rPr>
                  <a:t>）是建立在已经有了各个状态和动作的价值函数</a:t>
                </a:r>
                <a14:m>
                  <m:oMath xmlns:m="http://schemas.openxmlformats.org/officeDocument/2006/math">
                    <m:r>
                      <a:rPr kumimoji="1" lang="en-US" altLang="zh-CN" sz="1600" b="1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sym typeface="Open Sans" panose="020B0606030504020204" pitchFamily="34" charset="0"/>
                      </a:rPr>
                      <m:t>𝑸</m:t>
                    </m:r>
                  </m:oMath>
                </a14:m>
                <a:r>
                  <a:rPr kumimoji="1" lang="zh-CN" altLang="en-US" sz="1600" b="1" dirty="0">
                    <a:solidFill>
                      <a:schemeClr val="bg1">
                        <a:lumMod val="50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sym typeface="Open Sans" panose="020B0606030504020204" pitchFamily="34" charset="0"/>
                  </a:rPr>
                  <a:t>的基础上，给定一个状态</a:t>
                </a:r>
                <a14:m>
                  <m:oMath xmlns:m="http://schemas.openxmlformats.org/officeDocument/2006/math">
                    <m:r>
                      <a:rPr kumimoji="1" lang="en-US" altLang="zh-CN" sz="1600" b="1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sym typeface="Open Sans" panose="020B0606030504020204" pitchFamily="34" charset="0"/>
                      </a:rPr>
                      <m:t>𝒔</m:t>
                    </m:r>
                  </m:oMath>
                </a14:m>
                <a:r>
                  <a:rPr kumimoji="1" lang="zh-CN" altLang="en-US" sz="1600" b="1" dirty="0">
                    <a:solidFill>
                      <a:schemeClr val="bg1">
                        <a:lumMod val="50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sym typeface="Open Sans" panose="020B0606030504020204" pitchFamily="34" charset="0"/>
                  </a:rPr>
                  <a:t>，动作空间无限，无法通过遍历所有动作来得到</a:t>
                </a:r>
                <a14:m>
                  <m:oMath xmlns:m="http://schemas.openxmlformats.org/officeDocument/2006/math">
                    <m:r>
                      <a:rPr kumimoji="1" lang="en-US" altLang="zh-CN" sz="1600" b="1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sym typeface="Open Sans" panose="020B0606030504020204" pitchFamily="34" charset="0"/>
                      </a:rPr>
                      <m:t>𝑸</m:t>
                    </m:r>
                  </m:oMath>
                </a14:m>
                <a:r>
                  <a:rPr kumimoji="1" lang="zh-CN" altLang="en-US" sz="1600" b="1" dirty="0">
                    <a:solidFill>
                      <a:schemeClr val="bg1">
                        <a:lumMod val="50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sym typeface="Open Sans" panose="020B0606030504020204" pitchFamily="34" charset="0"/>
                  </a:rPr>
                  <a:t>值最大的动作的基础上，想通过策略</a:t>
                </a:r>
                <a14:m>
                  <m:oMath xmlns:m="http://schemas.openxmlformats.org/officeDocument/2006/math">
                    <m:r>
                      <a:rPr kumimoji="1" lang="en-US" altLang="zh-CN" sz="1600" b="1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sym typeface="Open Sans" panose="020B0606030504020204" pitchFamily="34" charset="0"/>
                      </a:rPr>
                      <m:t>𝝁</m:t>
                    </m:r>
                  </m:oMath>
                </a14:m>
                <a:r>
                  <a:rPr kumimoji="1" lang="zh-CN" altLang="en-US" sz="1600" b="1" dirty="0">
                    <a:solidFill>
                      <a:schemeClr val="bg1">
                        <a:lumMod val="50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sym typeface="Open Sans" panose="020B0606030504020204" pitchFamily="34" charset="0"/>
                  </a:rPr>
                  <a:t>找到使</a:t>
                </a:r>
                <a14:m>
                  <m:oMath xmlns:m="http://schemas.openxmlformats.org/officeDocument/2006/math">
                    <m:r>
                      <a:rPr kumimoji="1" lang="en-US" altLang="zh-CN" sz="1600" b="1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sym typeface="Open Sans" panose="020B0606030504020204" pitchFamily="34" charset="0"/>
                      </a:rPr>
                      <m:t>𝑸</m:t>
                    </m:r>
                    <m:r>
                      <a:rPr kumimoji="1" lang="en-US" altLang="zh-CN" sz="1600" b="1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sym typeface="Open Sans" panose="020B0606030504020204" pitchFamily="34" charset="0"/>
                      </a:rPr>
                      <m:t>(</m:t>
                    </m:r>
                    <m:r>
                      <a:rPr kumimoji="1" lang="en-US" altLang="zh-CN" sz="1600" b="1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sym typeface="Open Sans" panose="020B0606030504020204" pitchFamily="34" charset="0"/>
                      </a:rPr>
                      <m:t>𝒔</m:t>
                    </m:r>
                    <m:r>
                      <a:rPr kumimoji="1" lang="en-US" altLang="zh-CN" sz="1600" b="1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sym typeface="Open Sans" panose="020B0606030504020204" pitchFamily="34" charset="0"/>
                      </a:rPr>
                      <m:t>,</m:t>
                    </m:r>
                    <m:r>
                      <a:rPr kumimoji="1" lang="en-US" altLang="zh-CN" sz="1600" b="1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sym typeface="Open Sans" panose="020B0606030504020204" pitchFamily="34" charset="0"/>
                      </a:rPr>
                      <m:t>𝒂</m:t>
                    </m:r>
                    <m:r>
                      <a:rPr kumimoji="1" lang="en-US" altLang="zh-CN" sz="1600" b="1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sym typeface="Open Sans" panose="020B0606030504020204" pitchFamily="34" charset="0"/>
                      </a:rPr>
                      <m:t>)</m:t>
                    </m:r>
                  </m:oMath>
                </a14:m>
                <a:r>
                  <a:rPr kumimoji="1" lang="zh-CN" altLang="en-US" sz="1600" b="1" dirty="0">
                    <a:solidFill>
                      <a:schemeClr val="bg1">
                        <a:lumMod val="50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sym typeface="Open Sans" panose="020B0606030504020204" pitchFamily="34" charset="0"/>
                  </a:rPr>
                  <a:t>值最大的动作</a:t>
                </a:r>
                <a14:m>
                  <m:oMath xmlns:m="http://schemas.openxmlformats.org/officeDocument/2006/math">
                    <m:r>
                      <a:rPr kumimoji="1" lang="en-US" altLang="zh-CN" sz="1600" b="1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sym typeface="Open Sans" panose="020B0606030504020204" pitchFamily="34" charset="0"/>
                      </a:rPr>
                      <m:t>𝒂</m:t>
                    </m:r>
                  </m:oMath>
                </a14:m>
                <a:r>
                  <a:rPr kumimoji="1" lang="zh-CN" altLang="en-US" sz="1600" b="1" dirty="0">
                    <a:solidFill>
                      <a:schemeClr val="bg1">
                        <a:lumMod val="50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sym typeface="Open Sans" panose="020B0606030504020204" pitchFamily="34" charset="0"/>
                  </a:rPr>
                  <a:t>，即</a:t>
                </a:r>
                <a:endParaRPr kumimoji="1" lang="en-US" altLang="zh-CN" sz="1600" b="1" dirty="0">
                  <a:solidFill>
                    <a:schemeClr val="bg1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Open Sans" panose="020B0606030504020204" pitchFamily="34" charset="0"/>
                </a:endParaRPr>
              </a:p>
              <a:p>
                <a:pPr algn="ctr" defTabSz="914400">
                  <a:lnSpc>
                    <a:spcPts val="3000"/>
                  </a:lnSpc>
                  <a:buClr>
                    <a:schemeClr val="accent1">
                      <a:lumMod val="75000"/>
                    </a:schemeClr>
                  </a:buClr>
                  <a:buSzPct val="90000"/>
                </a:pPr>
                <a14:m>
                  <m:oMath xmlns:m="http://schemas.openxmlformats.org/officeDocument/2006/math">
                    <m:r>
                      <a:rPr kumimoji="1" lang="en-US" altLang="zh-CN" sz="1600" b="1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sym typeface="Open Sans" panose="020B0606030504020204" pitchFamily="34" charset="0"/>
                      </a:rPr>
                      <m:t>𝝁</m:t>
                    </m:r>
                    <m:d>
                      <m:dPr>
                        <m:ctrlPr>
                          <a:rPr kumimoji="1" lang="en-US" altLang="zh-CN" sz="1600" b="1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sym typeface="Open Sans" panose="020B0606030504020204" pitchFamily="34" charset="0"/>
                          </a:rPr>
                        </m:ctrlPr>
                      </m:dPr>
                      <m:e>
                        <m:r>
                          <a:rPr kumimoji="1" lang="en-US" altLang="zh-CN" sz="1600" b="1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sym typeface="Open Sans" panose="020B0606030504020204" pitchFamily="34" charset="0"/>
                          </a:rPr>
                          <m:t>𝒔</m:t>
                        </m:r>
                      </m:e>
                    </m:d>
                    <m:r>
                      <a:rPr kumimoji="1" lang="en-US" altLang="zh-CN" sz="1600" b="1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sym typeface="Open Sans" panose="020B0606030504020204" pitchFamily="34" charset="0"/>
                      </a:rPr>
                      <m:t>=</m:t>
                    </m:r>
                    <m:r>
                      <a:rPr kumimoji="1" lang="en-US" altLang="zh-CN" sz="1600" b="1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sym typeface="Open Sans" panose="020B0606030504020204" pitchFamily="34" charset="0"/>
                      </a:rPr>
                      <m:t>𝒂𝒓𝒈</m:t>
                    </m:r>
                    <m:r>
                      <a:rPr kumimoji="1" lang="en-US" altLang="zh-CN" sz="1600" b="1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sym typeface="Open Sans" panose="020B0606030504020204" pitchFamily="34" charset="0"/>
                      </a:rPr>
                      <m:t> </m:t>
                    </m:r>
                    <m:limLow>
                      <m:limLowPr>
                        <m:ctrlPr>
                          <a:rPr kumimoji="1" lang="en-US" altLang="zh-CN" sz="1600" b="1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sym typeface="Open Sans" panose="020B0606030504020204" pitchFamily="34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kumimoji="1" lang="en-US" altLang="zh-CN" sz="1600" b="0" i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sym typeface="Open Sans" panose="020B0606030504020204" pitchFamily="34" charset="0"/>
                          </a:rPr>
                          <m:t>max</m:t>
                        </m:r>
                      </m:e>
                      <m:lim>
                        <m:r>
                          <a:rPr kumimoji="1" lang="en-US" altLang="zh-CN" sz="1600" b="1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sym typeface="Open Sans" panose="020B0606030504020204" pitchFamily="34" charset="0"/>
                          </a:rPr>
                          <m:t>𝒂</m:t>
                        </m:r>
                      </m:lim>
                    </m:limLow>
                    <m:r>
                      <a:rPr kumimoji="1" lang="en-US" altLang="zh-CN" sz="1600" b="1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sym typeface="Open Sans" panose="020B0606030504020204" pitchFamily="34" charset="0"/>
                      </a:rPr>
                      <m:t> </m:t>
                    </m:r>
                    <m:r>
                      <a:rPr kumimoji="1" lang="en-US" altLang="zh-CN" sz="1600" b="1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sym typeface="Open Sans" panose="020B0606030504020204" pitchFamily="34" charset="0"/>
                      </a:rPr>
                      <m:t>𝑸</m:t>
                    </m:r>
                    <m:r>
                      <a:rPr kumimoji="1" lang="en-US" altLang="zh-CN" sz="1600" b="1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sym typeface="Open Sans" panose="020B0606030504020204" pitchFamily="34" charset="0"/>
                      </a:rPr>
                      <m:t>(</m:t>
                    </m:r>
                    <m:r>
                      <a:rPr kumimoji="1" lang="en-US" altLang="zh-CN" sz="1600" b="1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sym typeface="Open Sans" panose="020B0606030504020204" pitchFamily="34" charset="0"/>
                      </a:rPr>
                      <m:t>𝒔</m:t>
                    </m:r>
                    <m:r>
                      <a:rPr kumimoji="1" lang="en-US" altLang="zh-CN" sz="1600" b="1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sym typeface="Open Sans" panose="020B0606030504020204" pitchFamily="34" charset="0"/>
                      </a:rPr>
                      <m:t>,</m:t>
                    </m:r>
                    <m:r>
                      <a:rPr kumimoji="1" lang="en-US" altLang="zh-CN" sz="1600" b="1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sym typeface="Open Sans" panose="020B0606030504020204" pitchFamily="34" charset="0"/>
                      </a:rPr>
                      <m:t>𝒂</m:t>
                    </m:r>
                    <m:r>
                      <a:rPr kumimoji="1" lang="en-US" altLang="zh-CN" sz="1600" b="1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sym typeface="Open Sans" panose="020B0606030504020204" pitchFamily="34" charset="0"/>
                      </a:rPr>
                      <m:t>)</m:t>
                    </m:r>
                  </m:oMath>
                </a14:m>
                <a:r>
                  <a:rPr kumimoji="1" lang="en-US" altLang="zh-CN" sz="1600" b="1" dirty="0">
                    <a:solidFill>
                      <a:schemeClr val="bg1">
                        <a:lumMod val="50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sym typeface="Open Sans" panose="020B0606030504020204" pitchFamily="34" charset="0"/>
                  </a:rPr>
                  <a:t> </a:t>
                </a:r>
                <a:r>
                  <a:rPr kumimoji="1" lang="zh-CN" altLang="en-US" sz="1600" b="1" dirty="0">
                    <a:solidFill>
                      <a:schemeClr val="bg1">
                        <a:lumMod val="50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sym typeface="Open Sans" panose="020B0606030504020204" pitchFamily="34" charset="0"/>
                  </a:rPr>
                  <a:t>（</a:t>
                </a:r>
                <a:r>
                  <a:rPr kumimoji="1" lang="en-US" altLang="zh-CN" sz="1600" b="1" dirty="0">
                    <a:solidFill>
                      <a:schemeClr val="bg1">
                        <a:lumMod val="50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sym typeface="Open Sans" panose="020B0606030504020204" pitchFamily="34" charset="0"/>
                  </a:rPr>
                  <a:t>3</a:t>
                </a:r>
                <a:r>
                  <a:rPr kumimoji="1" lang="zh-CN" altLang="en-US" sz="1600" b="1" dirty="0">
                    <a:solidFill>
                      <a:schemeClr val="bg1">
                        <a:lumMod val="50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sym typeface="Open Sans" panose="020B0606030504020204" pitchFamily="34" charset="0"/>
                  </a:rPr>
                  <a:t>）</a:t>
                </a:r>
                <a:br>
                  <a:rPr kumimoji="1" lang="en-US" altLang="zh-CN" sz="1600" b="1" dirty="0">
                    <a:solidFill>
                      <a:schemeClr val="bg1">
                        <a:lumMod val="50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sym typeface="Open Sans" panose="020B0606030504020204" pitchFamily="34" charset="0"/>
                  </a:rPr>
                </a:br>
                <a:endParaRPr kumimoji="1" lang="en-US" altLang="zh-CN" sz="1600" b="1" dirty="0">
                  <a:solidFill>
                    <a:schemeClr val="bg1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Open Sans" panose="020B0606030504020204" pitchFamily="34" charset="0"/>
                </a:endParaRPr>
              </a:p>
              <a:p>
                <a:pPr marL="180000" indent="-228600" defTabSz="914400">
                  <a:lnSpc>
                    <a:spcPts val="3000"/>
                  </a:lnSpc>
                  <a:buClr>
                    <a:schemeClr val="accent1">
                      <a:lumMod val="75000"/>
                    </a:schemeClr>
                  </a:buClr>
                  <a:buSzPct val="90000"/>
                  <a:buFont typeface="Wingdings" pitchFamily="2" charset="2"/>
                  <a:buChar char="l"/>
                </a:pPr>
                <a:r>
                  <a:rPr kumimoji="1" lang="en-US" altLang="zh-CN" sz="1600" b="1" dirty="0">
                    <a:solidFill>
                      <a:schemeClr val="bg1">
                        <a:lumMod val="50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sym typeface="Open Sans" panose="020B0606030504020204" pitchFamily="34" charset="0"/>
                  </a:rPr>
                  <a:t> </a:t>
                </a:r>
                <a:r>
                  <a:rPr kumimoji="1" lang="zh-CN" altLang="en-US" sz="1600" b="1" dirty="0">
                    <a:solidFill>
                      <a:schemeClr val="bg1">
                        <a:lumMod val="50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sym typeface="Open Sans" panose="020B0606030504020204" pitchFamily="34" charset="0"/>
                  </a:rPr>
                  <a:t>在式（</a:t>
                </a:r>
                <a:r>
                  <a:rPr kumimoji="1" lang="en-US" altLang="zh-CN" sz="1600" b="1" dirty="0">
                    <a:solidFill>
                      <a:schemeClr val="bg1">
                        <a:lumMod val="50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sym typeface="Open Sans" panose="020B0606030504020204" pitchFamily="34" charset="0"/>
                  </a:rPr>
                  <a:t>3</a:t>
                </a:r>
                <a:r>
                  <a:rPr kumimoji="1" lang="zh-CN" altLang="en-US" sz="1600" b="1" dirty="0">
                    <a:solidFill>
                      <a:schemeClr val="bg1">
                        <a:lumMod val="50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sym typeface="Open Sans" panose="020B0606030504020204" pitchFamily="34" charset="0"/>
                  </a:rPr>
                  <a:t>）中，</a:t>
                </a:r>
                <a:r>
                  <a:rPr kumimoji="1" lang="en-US" altLang="zh-CN" sz="1600" b="1" dirty="0">
                    <a:solidFill>
                      <a:schemeClr val="bg1">
                        <a:lumMod val="50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sym typeface="Open Sans" panose="020B0606030504020204" pitchFamily="34" charset="0"/>
                  </a:rPr>
                  <a:t>Actor</a:t>
                </a:r>
                <a:r>
                  <a:rPr kumimoji="1" lang="zh-CN" altLang="en-US" sz="1600" b="1" dirty="0">
                    <a:solidFill>
                      <a:schemeClr val="bg1">
                        <a:lumMod val="50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sym typeface="Open Sans" panose="020B0606030504020204" pitchFamily="34" charset="0"/>
                  </a:rPr>
                  <a:t>网络的策略为</a:t>
                </a:r>
                <a14:m>
                  <m:oMath xmlns:m="http://schemas.openxmlformats.org/officeDocument/2006/math">
                    <m:r>
                      <a:rPr kumimoji="1" lang="en-US" altLang="zh-CN" sz="1600" b="1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sym typeface="Open Sans" panose="020B0606030504020204" pitchFamily="34" charset="0"/>
                      </a:rPr>
                      <m:t>𝝁</m:t>
                    </m:r>
                  </m:oMath>
                </a14:m>
                <a:r>
                  <a:rPr kumimoji="1" lang="zh-CN" altLang="en-US" sz="1600" b="1" dirty="0">
                    <a:solidFill>
                      <a:schemeClr val="bg1">
                        <a:lumMod val="50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sym typeface="Open Sans" panose="020B0606030504020204" pitchFamily="34" charset="0"/>
                  </a:rPr>
                  <a:t>，</a:t>
                </a:r>
                <a:r>
                  <a:rPr kumimoji="1" lang="en-US" altLang="zh-CN" sz="1600" b="1" dirty="0">
                    <a:solidFill>
                      <a:schemeClr val="bg1">
                        <a:lumMod val="50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sym typeface="Open Sans" panose="020B0606030504020204" pitchFamily="34" charset="0"/>
                  </a:rPr>
                  <a:t>Critic</a:t>
                </a:r>
                <a:r>
                  <a:rPr kumimoji="1" lang="zh-CN" altLang="en-US" sz="1600" b="1" dirty="0">
                    <a:solidFill>
                      <a:schemeClr val="bg1">
                        <a:lumMod val="50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sym typeface="Open Sans" panose="020B0606030504020204" pitchFamily="34" charset="0"/>
                  </a:rPr>
                  <a:t>网络的价值函数为</a:t>
                </a:r>
                <a14:m>
                  <m:oMath xmlns:m="http://schemas.openxmlformats.org/officeDocument/2006/math">
                    <m:r>
                      <a:rPr kumimoji="1" lang="en-US" altLang="zh-CN" sz="1600" b="1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sym typeface="Open Sans" panose="020B0606030504020204" pitchFamily="34" charset="0"/>
                      </a:rPr>
                      <m:t>𝑸</m:t>
                    </m:r>
                  </m:oMath>
                </a14:m>
                <a:r>
                  <a:rPr kumimoji="1" lang="zh-CN" altLang="en-US" sz="1600" b="1" dirty="0">
                    <a:solidFill>
                      <a:schemeClr val="bg1">
                        <a:lumMod val="50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sym typeface="Open Sans" panose="020B0606030504020204" pitchFamily="34" charset="0"/>
                  </a:rPr>
                  <a:t>，因此这满足</a:t>
                </a:r>
                <a:r>
                  <a:rPr kumimoji="1" lang="en-US" altLang="zh-CN" sz="1600" b="1" dirty="0">
                    <a:solidFill>
                      <a:schemeClr val="bg1">
                        <a:lumMod val="50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sym typeface="Open Sans" panose="020B0606030504020204" pitchFamily="34" charset="0"/>
                  </a:rPr>
                  <a:t>Actor-Critic</a:t>
                </a:r>
                <a:r>
                  <a:rPr kumimoji="1" lang="zh-CN" altLang="en-US" sz="1600" b="1" dirty="0">
                    <a:solidFill>
                      <a:schemeClr val="bg1">
                        <a:lumMod val="50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sym typeface="Open Sans" panose="020B0606030504020204" pitchFamily="34" charset="0"/>
                  </a:rPr>
                  <a:t>的通用结构。</a:t>
                </a:r>
                <a:endParaRPr kumimoji="1" lang="en-US" altLang="zh-CN" sz="1600" b="1" dirty="0">
                  <a:solidFill>
                    <a:schemeClr val="bg1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27" name="ïṡ1íde">
                <a:extLst>
                  <a:ext uri="{FF2B5EF4-FFF2-40B4-BE49-F238E27FC236}">
                    <a16:creationId xmlns:a16="http://schemas.microsoft.com/office/drawing/2014/main" id="{855D0E68-CDB0-8952-F1C6-3B18D50020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032" y="1336885"/>
                <a:ext cx="9486437" cy="5521115"/>
              </a:xfrm>
              <a:prstGeom prst="snip2SameRect">
                <a:avLst>
                  <a:gd name="adj1" fmla="val 0"/>
                  <a:gd name="adj2" fmla="val 0"/>
                </a:avLst>
              </a:prstGeom>
              <a:blipFill>
                <a:blip r:embed="rId2"/>
                <a:stretch>
                  <a:fillRect l="-12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组合 2">
            <a:extLst>
              <a:ext uri="{FF2B5EF4-FFF2-40B4-BE49-F238E27FC236}">
                <a16:creationId xmlns:a16="http://schemas.microsoft.com/office/drawing/2014/main" id="{24C7F7E3-A099-C493-BD71-7EE7361CB13C}"/>
              </a:ext>
            </a:extLst>
          </p:cNvPr>
          <p:cNvGrpSpPr/>
          <p:nvPr/>
        </p:nvGrpSpPr>
        <p:grpSpPr>
          <a:xfrm>
            <a:off x="9916160" y="437401"/>
            <a:ext cx="1573877" cy="1545667"/>
            <a:chOff x="5437761" y="2329774"/>
            <a:chExt cx="2198451" cy="2198451"/>
          </a:xfrm>
        </p:grpSpPr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5860B17A-C389-294E-2F16-FA9A832AB198}"/>
                </a:ext>
              </a:extLst>
            </p:cNvPr>
            <p:cNvSpPr/>
            <p:nvPr/>
          </p:nvSpPr>
          <p:spPr>
            <a:xfrm>
              <a:off x="5437761" y="2329774"/>
              <a:ext cx="2198451" cy="219845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467A31A9-6AA3-ACC8-55C9-5CC07FD0841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25307" y="2417320"/>
              <a:ext cx="2023358" cy="202335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144488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E33799FA-8A10-984B-B578-E91D45DB35D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4378" y="523111"/>
            <a:ext cx="5140887" cy="508848"/>
          </a:xfrm>
        </p:spPr>
        <p:txBody>
          <a:bodyPr>
            <a:normAutofit lnSpcReduction="10000"/>
          </a:bodyPr>
          <a:lstStyle/>
          <a:p>
            <a:r>
              <a:rPr lang="en-US" altLang="zh-CN" sz="3200" b="1" i="0" dirty="0">
                <a:solidFill>
                  <a:schemeClr val="bg1">
                    <a:lumMod val="50000"/>
                  </a:schemeClr>
                </a:solidFill>
              </a:rPr>
              <a:t>Critic-</a:t>
            </a:r>
            <a:r>
              <a:rPr lang="zh-CN" altLang="en-US" sz="3200" b="1" i="0" dirty="0">
                <a:solidFill>
                  <a:schemeClr val="bg1">
                    <a:lumMod val="50000"/>
                  </a:schemeClr>
                </a:solidFill>
              </a:rPr>
              <a:t>预测网络</a:t>
            </a:r>
          </a:p>
        </p:txBody>
      </p:sp>
      <p:sp>
        <p:nvSpPr>
          <p:cNvPr id="8" name="文本占位符 2">
            <a:extLst>
              <a:ext uri="{FF2B5EF4-FFF2-40B4-BE49-F238E27FC236}">
                <a16:creationId xmlns:a16="http://schemas.microsoft.com/office/drawing/2014/main" id="{A26750B6-0506-9FD5-7F50-190B68BCAD29}"/>
              </a:ext>
            </a:extLst>
          </p:cNvPr>
          <p:cNvSpPr txBox="1">
            <a:spLocks/>
          </p:cNvSpPr>
          <p:nvPr/>
        </p:nvSpPr>
        <p:spPr>
          <a:xfrm>
            <a:off x="3629251" y="651085"/>
            <a:ext cx="9486438" cy="685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i="1" kern="120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133" dirty="0"/>
              <a:t>Deep Deterministic Policy Gradient-DDPG</a:t>
            </a:r>
            <a:endParaRPr lang="zh-CN" altLang="en-US" sz="2133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ïṡ1íde">
                <a:extLst>
                  <a:ext uri="{FF2B5EF4-FFF2-40B4-BE49-F238E27FC236}">
                    <a16:creationId xmlns:a16="http://schemas.microsoft.com/office/drawing/2014/main" id="{855D0E68-CDB0-8952-F1C6-3B18D500203A}"/>
                  </a:ext>
                </a:extLst>
              </p:cNvPr>
              <p:cNvSpPr/>
              <p:nvPr/>
            </p:nvSpPr>
            <p:spPr>
              <a:xfrm>
                <a:off x="923033" y="1336886"/>
                <a:ext cx="8719731" cy="4020306"/>
              </a:xfrm>
              <a:prstGeom prst="snip2SameRect">
                <a:avLst>
                  <a:gd name="adj1" fmla="val 0"/>
                  <a:gd name="adj2" fmla="val 0"/>
                </a:avLst>
              </a:prstGeom>
              <a:ln>
                <a:noFill/>
              </a:ln>
            </p:spPr>
            <p:txBody>
              <a:bodyPr wrap="square" anchor="t"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180000" indent="-228600" defTabSz="914400">
                  <a:lnSpc>
                    <a:spcPts val="3000"/>
                  </a:lnSpc>
                  <a:buClr>
                    <a:schemeClr val="accent1">
                      <a:lumMod val="75000"/>
                    </a:schemeClr>
                  </a:buClr>
                  <a:buSzPct val="90000"/>
                  <a:buFont typeface="Wingdings" pitchFamily="2" charset="2"/>
                  <a:buChar char="l"/>
                </a:pPr>
                <a:r>
                  <a:rPr kumimoji="1" lang="en-US" altLang="zh-CN" sz="1600" b="1" dirty="0">
                    <a:solidFill>
                      <a:schemeClr val="bg1">
                        <a:lumMod val="50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sym typeface="Open Sans" panose="020B0606030504020204" pitchFamily="34" charset="0"/>
                  </a:rPr>
                  <a:t>Critic</a:t>
                </a:r>
                <a:r>
                  <a:rPr kumimoji="1" lang="zh-CN" altLang="en-US" sz="1600" b="1" dirty="0">
                    <a:solidFill>
                      <a:schemeClr val="bg1">
                        <a:lumMod val="50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sym typeface="Open Sans" panose="020B0606030504020204" pitchFamily="34" charset="0"/>
                  </a:rPr>
                  <a:t>预测网络的优化方法与</a:t>
                </a:r>
                <a:r>
                  <a:rPr kumimoji="1" lang="en-US" altLang="zh-CN" sz="1600" b="1" dirty="0">
                    <a:solidFill>
                      <a:schemeClr val="bg1">
                        <a:lumMod val="50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sym typeface="Open Sans" panose="020B0606030504020204" pitchFamily="34" charset="0"/>
                  </a:rPr>
                  <a:t>Q-Learning</a:t>
                </a:r>
                <a:r>
                  <a:rPr kumimoji="1" lang="zh-CN" altLang="en-US" sz="1600" b="1" dirty="0">
                    <a:solidFill>
                      <a:schemeClr val="bg1">
                        <a:lumMod val="50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sym typeface="Open Sans" panose="020B0606030504020204" pitchFamily="34" charset="0"/>
                  </a:rPr>
                  <a:t>类似，都是利用贝尔曼最优方程进行优化，最尔曼最优方程的形式：</a:t>
                </a:r>
                <a:endParaRPr kumimoji="1" lang="en-US" altLang="zh-CN" sz="1600" b="1" dirty="0">
                  <a:solidFill>
                    <a:schemeClr val="bg1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Open Sans" panose="020B0606030504020204" pitchFamily="34" charset="0"/>
                </a:endParaRPr>
              </a:p>
              <a:p>
                <a:pPr algn="ctr" defTabSz="914400">
                  <a:lnSpc>
                    <a:spcPts val="3000"/>
                  </a:lnSpc>
                  <a:buClr>
                    <a:schemeClr val="accent1">
                      <a:lumMod val="75000"/>
                    </a:schemeClr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sz="1600" b="1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sym typeface="Open Sans" panose="020B0606030504020204" pitchFamily="34" charset="0"/>
                            </a:rPr>
                          </m:ctrlPr>
                        </m:sSupPr>
                        <m:e>
                          <m:r>
                            <a:rPr kumimoji="1" lang="en-US" altLang="zh-CN" sz="1600" b="1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sym typeface="Open Sans" panose="020B0606030504020204" pitchFamily="34" charset="0"/>
                            </a:rPr>
                            <m:t>𝑸</m:t>
                          </m:r>
                        </m:e>
                        <m:sup>
                          <m:r>
                            <a:rPr kumimoji="1" lang="en-US" altLang="zh-CN" sz="1600" b="1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sym typeface="Open Sans" panose="020B0606030504020204" pitchFamily="34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kumimoji="1" lang="en-US" altLang="zh-CN" sz="1600" b="1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sym typeface="Open Sans" panose="020B0606030504020204" pitchFamily="34" charset="0"/>
                            </a:rPr>
                          </m:ctrlPr>
                        </m:dPr>
                        <m:e>
                          <m:r>
                            <a:rPr kumimoji="1" lang="en-US" altLang="zh-CN" sz="1600" b="1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sym typeface="Open Sans" panose="020B0606030504020204" pitchFamily="34" charset="0"/>
                            </a:rPr>
                            <m:t>𝒔</m:t>
                          </m:r>
                          <m:r>
                            <a:rPr kumimoji="1" lang="en-US" altLang="zh-CN" sz="1600" b="1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sym typeface="Open Sans" panose="020B0606030504020204" pitchFamily="34" charset="0"/>
                            </a:rPr>
                            <m:t>,</m:t>
                          </m:r>
                          <m:r>
                            <a:rPr kumimoji="1" lang="en-US" altLang="zh-CN" sz="1600" b="1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sym typeface="Open Sans" panose="020B0606030504020204" pitchFamily="34" charset="0"/>
                            </a:rPr>
                            <m:t>𝒂</m:t>
                          </m:r>
                        </m:e>
                      </m:d>
                      <m:r>
                        <a:rPr kumimoji="1" lang="en-US" altLang="zh-CN" sz="1600" b="1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sym typeface="Open Sans" panose="020B0606030504020204" pitchFamily="34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sz="1600" b="1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sym typeface="Open Sans" panose="020B060603050402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zh-CN" sz="1600" b="1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sym typeface="Open Sans" panose="020B0606030504020204" pitchFamily="34" charset="0"/>
                            </a:rPr>
                            <m:t>𝑬</m:t>
                          </m:r>
                        </m:e>
                        <m:sub>
                          <m:sSup>
                            <m:sSupPr>
                              <m:ctrlPr>
                                <a:rPr kumimoji="1" lang="en-US" altLang="zh-CN" sz="1600" b="1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sym typeface="Open Sans" panose="020B0606030504020204" pitchFamily="34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1600" b="1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sym typeface="Open Sans" panose="020B0606030504020204" pitchFamily="34" charset="0"/>
                                </a:rPr>
                                <m:t>𝒔</m:t>
                              </m:r>
                            </m:e>
                            <m:sup>
                              <m:r>
                                <a:rPr kumimoji="1" lang="en-US" altLang="zh-CN" sz="1600" b="1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sym typeface="Open Sans" panose="020B0606030504020204" pitchFamily="34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kumimoji="1" lang="en-US" altLang="zh-CN" sz="1600" b="1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sym typeface="Open Sans" panose="020B0606030504020204" pitchFamily="34" charset="0"/>
                            </a:rPr>
                            <m:t>~</m:t>
                          </m:r>
                          <m:r>
                            <a:rPr kumimoji="1" lang="en-US" altLang="zh-CN" sz="1600" b="1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sym typeface="Open Sans" panose="020B0606030504020204" pitchFamily="34" charset="0"/>
                            </a:rPr>
                            <m:t>𝑷</m:t>
                          </m:r>
                        </m:sub>
                      </m:sSub>
                      <m:r>
                        <a:rPr kumimoji="1" lang="en-US" altLang="zh-CN" sz="1600" b="1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sym typeface="Open Sans" panose="020B0606030504020204" pitchFamily="34" charset="0"/>
                        </a:rPr>
                        <m:t>[</m:t>
                      </m:r>
                      <m:r>
                        <a:rPr kumimoji="1" lang="en-US" altLang="zh-CN" sz="1600" b="1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sym typeface="Open Sans" panose="020B0606030504020204" pitchFamily="34" charset="0"/>
                        </a:rPr>
                        <m:t>𝒓</m:t>
                      </m:r>
                      <m:d>
                        <m:dPr>
                          <m:ctrlPr>
                            <a:rPr kumimoji="1" lang="en-US" altLang="zh-CN" sz="1600" b="1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sym typeface="Open Sans" panose="020B0606030504020204" pitchFamily="34" charset="0"/>
                            </a:rPr>
                          </m:ctrlPr>
                        </m:dPr>
                        <m:e>
                          <m:r>
                            <a:rPr kumimoji="1" lang="en-US" altLang="zh-CN" sz="1600" b="1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sym typeface="Open Sans" panose="020B0606030504020204" pitchFamily="34" charset="0"/>
                            </a:rPr>
                            <m:t>𝒔</m:t>
                          </m:r>
                          <m:r>
                            <a:rPr kumimoji="1" lang="en-US" altLang="zh-CN" sz="1600" b="1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sym typeface="Open Sans" panose="020B0606030504020204" pitchFamily="34" charset="0"/>
                            </a:rPr>
                            <m:t>,</m:t>
                          </m:r>
                          <m:r>
                            <a:rPr kumimoji="1" lang="en-US" altLang="zh-CN" sz="1600" b="1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sym typeface="Open Sans" panose="020B0606030504020204" pitchFamily="34" charset="0"/>
                            </a:rPr>
                            <m:t>𝒂</m:t>
                          </m:r>
                        </m:e>
                      </m:d>
                      <m:r>
                        <a:rPr kumimoji="1" lang="en-US" altLang="zh-CN" sz="1600" b="1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sym typeface="Open Sans" panose="020B0606030504020204" pitchFamily="34" charset="0"/>
                        </a:rPr>
                        <m:t>+</m:t>
                      </m:r>
                      <m:r>
                        <a:rPr kumimoji="1" lang="en-US" altLang="zh-CN" sz="1600" b="1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sym typeface="Open Sans" panose="020B0606030504020204" pitchFamily="34" charset="0"/>
                        </a:rPr>
                        <m:t>𝜸</m:t>
                      </m:r>
                      <m:r>
                        <a:rPr kumimoji="1" lang="en-US" altLang="zh-CN" sz="1600" b="1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sym typeface="Open Sans" panose="020B0606030504020204" pitchFamily="34" charset="0"/>
                        </a:rPr>
                        <m:t> </m:t>
                      </m:r>
                      <m:limLow>
                        <m:limLowPr>
                          <m:ctrlPr>
                            <a:rPr kumimoji="1" lang="en-US" altLang="zh-CN" sz="1600" b="1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sym typeface="Open Sans" panose="020B0606030504020204" pitchFamily="34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kumimoji="1" lang="en-US" altLang="zh-CN" sz="1600" b="0" i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sym typeface="Open Sans" panose="020B0606030504020204" pitchFamily="34" charset="0"/>
                            </a:rPr>
                            <m:t>max</m:t>
                          </m:r>
                        </m:e>
                        <m:lim>
                          <m:sSup>
                            <m:sSupPr>
                              <m:ctrlPr>
                                <a:rPr kumimoji="1" lang="en-US" altLang="zh-CN" sz="1600" b="1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sym typeface="Open Sans" panose="020B0606030504020204" pitchFamily="34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1600" b="1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sym typeface="Open Sans" panose="020B0606030504020204" pitchFamily="34" charset="0"/>
                                </a:rPr>
                                <m:t>𝒂</m:t>
                              </m:r>
                            </m:e>
                            <m:sup>
                              <m:r>
                                <a:rPr kumimoji="1" lang="en-US" altLang="zh-CN" sz="1600" b="1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sym typeface="Open Sans" panose="020B0606030504020204" pitchFamily="34" charset="0"/>
                                </a:rPr>
                                <m:t>′</m:t>
                              </m:r>
                            </m:sup>
                          </m:sSup>
                        </m:lim>
                      </m:limLow>
                      <m:sSup>
                        <m:sSupPr>
                          <m:ctrlPr>
                            <a:rPr kumimoji="1" lang="en-US" altLang="zh-CN" sz="1600" b="1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sym typeface="Open Sans" panose="020B0606030504020204" pitchFamily="34" charset="0"/>
                            </a:rPr>
                          </m:ctrlPr>
                        </m:sSupPr>
                        <m:e>
                          <m:r>
                            <a:rPr kumimoji="1" lang="en-US" altLang="zh-CN" sz="1600" b="1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sym typeface="Open Sans" panose="020B0606030504020204" pitchFamily="34" charset="0"/>
                            </a:rPr>
                            <m:t>𝑸</m:t>
                          </m:r>
                        </m:e>
                        <m:sup>
                          <m:r>
                            <a:rPr kumimoji="1" lang="en-US" altLang="zh-CN" sz="1600" b="1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sym typeface="Open Sans" panose="020B0606030504020204" pitchFamily="34" charset="0"/>
                            </a:rPr>
                            <m:t>∗</m:t>
                          </m:r>
                        </m:sup>
                      </m:sSup>
                      <m:r>
                        <a:rPr kumimoji="1" lang="en-US" altLang="zh-CN" sz="1600" b="1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sym typeface="Open Sans" panose="020B0606030504020204" pitchFamily="34" charset="0"/>
                        </a:rPr>
                        <m:t>(</m:t>
                      </m:r>
                      <m:sSup>
                        <m:sSupPr>
                          <m:ctrlPr>
                            <a:rPr kumimoji="1" lang="en-US" altLang="zh-CN" sz="1600" b="1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sym typeface="Open Sans" panose="020B0606030504020204" pitchFamily="34" charset="0"/>
                            </a:rPr>
                          </m:ctrlPr>
                        </m:sSupPr>
                        <m:e>
                          <m:r>
                            <a:rPr kumimoji="1" lang="en-US" altLang="zh-CN" sz="1600" b="1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sym typeface="Open Sans" panose="020B0606030504020204" pitchFamily="34" charset="0"/>
                            </a:rPr>
                            <m:t>𝒔</m:t>
                          </m:r>
                        </m:e>
                        <m:sup>
                          <m:r>
                            <a:rPr kumimoji="1" lang="en-US" altLang="zh-CN" sz="1600" b="1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sym typeface="Open Sans" panose="020B0606030504020204" pitchFamily="34" charset="0"/>
                            </a:rPr>
                            <m:t>′</m:t>
                          </m:r>
                        </m:sup>
                      </m:sSup>
                      <m:r>
                        <a:rPr kumimoji="1" lang="en-US" altLang="zh-CN" sz="1600" b="1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sym typeface="Open Sans" panose="020B0606030504020204" pitchFamily="34" charset="0"/>
                        </a:rPr>
                        <m:t>,</m:t>
                      </m:r>
                      <m:sSup>
                        <m:sSupPr>
                          <m:ctrlPr>
                            <a:rPr kumimoji="1" lang="en-US" altLang="zh-CN" sz="1600" b="1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sym typeface="Open Sans" panose="020B0606030504020204" pitchFamily="34" charset="0"/>
                            </a:rPr>
                          </m:ctrlPr>
                        </m:sSupPr>
                        <m:e>
                          <m:r>
                            <a:rPr kumimoji="1" lang="en-US" altLang="zh-CN" sz="1600" b="1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sym typeface="Open Sans" panose="020B0606030504020204" pitchFamily="34" charset="0"/>
                            </a:rPr>
                            <m:t>𝒂</m:t>
                          </m:r>
                        </m:e>
                        <m:sup>
                          <m:r>
                            <a:rPr kumimoji="1" lang="en-US" altLang="zh-CN" sz="1600" b="1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sym typeface="Open Sans" panose="020B0606030504020204" pitchFamily="34" charset="0"/>
                            </a:rPr>
                            <m:t>′</m:t>
                          </m:r>
                        </m:sup>
                      </m:sSup>
                      <m:r>
                        <a:rPr kumimoji="1" lang="en-US" altLang="zh-CN" sz="1600" b="1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sym typeface="Open Sans" panose="020B0606030504020204" pitchFamily="34" charset="0"/>
                        </a:rPr>
                        <m:t>)]</m:t>
                      </m:r>
                    </m:oMath>
                  </m:oMathPara>
                </a14:m>
                <a:endParaRPr kumimoji="1" lang="en-US" altLang="zh-CN" sz="1600" b="1" dirty="0">
                  <a:solidFill>
                    <a:schemeClr val="bg1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Open Sans" panose="020B0606030504020204" pitchFamily="34" charset="0"/>
                </a:endParaRPr>
              </a:p>
              <a:p>
                <a:pPr marL="180000" indent="-228600" defTabSz="914400">
                  <a:lnSpc>
                    <a:spcPts val="3000"/>
                  </a:lnSpc>
                  <a:buClr>
                    <a:schemeClr val="accent1">
                      <a:lumMod val="75000"/>
                    </a:schemeClr>
                  </a:buClr>
                  <a:buSzPct val="90000"/>
                  <a:buFont typeface="Wingdings" pitchFamily="2" charset="2"/>
                  <a:buChar char="l"/>
                </a:pPr>
                <a:r>
                  <a:rPr kumimoji="1" lang="zh-CN" altLang="en-US" sz="1600" b="1" dirty="0">
                    <a:solidFill>
                      <a:schemeClr val="bg1">
                        <a:lumMod val="50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sym typeface="Open Sans" panose="020B0606030504020204" pitchFamily="34" charset="0"/>
                  </a:rPr>
                  <a:t>假设</a:t>
                </a:r>
                <a:r>
                  <a:rPr kumimoji="1" lang="en-US" altLang="zh-CN" sz="1600" b="1" dirty="0">
                    <a:solidFill>
                      <a:schemeClr val="bg1">
                        <a:lumMod val="50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sym typeface="Open Sans" panose="020B0606030504020204" pitchFamily="34" charset="0"/>
                  </a:rPr>
                  <a:t>Critic</a:t>
                </a:r>
                <a:r>
                  <a:rPr kumimoji="1" lang="zh-CN" altLang="en-US" sz="1600" b="1" dirty="0">
                    <a:solidFill>
                      <a:schemeClr val="bg1">
                        <a:lumMod val="50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sym typeface="Open Sans" panose="020B0606030504020204" pitchFamily="34" charset="0"/>
                  </a:rPr>
                  <a:t>网络的网络参数为</a:t>
                </a:r>
                <a14:m>
                  <m:oMath xmlns:m="http://schemas.openxmlformats.org/officeDocument/2006/math">
                    <m:r>
                      <a:rPr kumimoji="1" lang="en-US" altLang="zh-CN" sz="1600" b="1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sym typeface="Open Sans" panose="020B0606030504020204" pitchFamily="34" charset="0"/>
                      </a:rPr>
                      <m:t>𝝓</m:t>
                    </m:r>
                  </m:oMath>
                </a14:m>
                <a:r>
                  <a:rPr kumimoji="1" lang="zh-CN" altLang="en-US" sz="1600" b="1" dirty="0">
                    <a:solidFill>
                      <a:schemeClr val="bg1">
                        <a:lumMod val="50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sym typeface="Open Sans" panose="020B0606030504020204" pitchFamily="34" charset="0"/>
                  </a:rPr>
                  <a:t>，则通过</a:t>
                </a:r>
                <a:r>
                  <a:rPr kumimoji="1" lang="en-US" altLang="zh-CN" sz="1600" b="1" dirty="0">
                    <a:solidFill>
                      <a:schemeClr val="bg1">
                        <a:lumMod val="50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sym typeface="Open Sans" panose="020B0606030504020204" pitchFamily="34" charset="0"/>
                  </a:rPr>
                  <a:t>Critic</a:t>
                </a:r>
                <a:r>
                  <a:rPr kumimoji="1" lang="zh-CN" altLang="en-US" sz="1600" b="1" dirty="0">
                    <a:solidFill>
                      <a:schemeClr val="bg1">
                        <a:lumMod val="50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sym typeface="Open Sans" panose="020B0606030504020204" pitchFamily="34" charset="0"/>
                  </a:rPr>
                  <a:t>网络计算出的价值函数可以表示为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600" b="1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sym typeface="Open Sans" panose="020B0606030504020204" pitchFamily="34" charset="0"/>
                          </a:rPr>
                        </m:ctrlPr>
                      </m:sSubPr>
                      <m:e>
                        <m:r>
                          <a:rPr kumimoji="1" lang="en-US" altLang="zh-CN" sz="1600" b="1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sym typeface="Open Sans" panose="020B0606030504020204" pitchFamily="34" charset="0"/>
                          </a:rPr>
                          <m:t>𝑸</m:t>
                        </m:r>
                      </m:e>
                      <m:sub>
                        <m:r>
                          <a:rPr kumimoji="1" lang="en-US" altLang="zh-CN" sz="1600" b="1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sym typeface="Open Sans" panose="020B0606030504020204" pitchFamily="34" charset="0"/>
                          </a:rPr>
                          <m:t>𝝓</m:t>
                        </m:r>
                      </m:sub>
                    </m:sSub>
                    <m:r>
                      <a:rPr kumimoji="1" lang="en-US" altLang="zh-CN" sz="1600" b="1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sym typeface="Open Sans" panose="020B0606030504020204" pitchFamily="34" charset="0"/>
                      </a:rPr>
                      <m:t>(</m:t>
                    </m:r>
                    <m:r>
                      <a:rPr kumimoji="1" lang="en-US" altLang="zh-CN" sz="1600" b="1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sym typeface="Open Sans" panose="020B0606030504020204" pitchFamily="34" charset="0"/>
                      </a:rPr>
                      <m:t>𝒔</m:t>
                    </m:r>
                    <m:r>
                      <a:rPr kumimoji="1" lang="en-US" altLang="zh-CN" sz="1600" b="1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sym typeface="Open Sans" panose="020B0606030504020204" pitchFamily="34" charset="0"/>
                      </a:rPr>
                      <m:t>,</m:t>
                    </m:r>
                    <m:r>
                      <a:rPr kumimoji="1" lang="en-US" altLang="zh-CN" sz="1600" b="1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sym typeface="Open Sans" panose="020B0606030504020204" pitchFamily="34" charset="0"/>
                      </a:rPr>
                      <m:t>𝒂</m:t>
                    </m:r>
                    <m:r>
                      <a:rPr kumimoji="1" lang="en-US" altLang="zh-CN" sz="1600" b="1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sym typeface="Open Sans" panose="020B0606030504020204" pitchFamily="34" charset="0"/>
                      </a:rPr>
                      <m:t>)</m:t>
                    </m:r>
                    <m:r>
                      <a:rPr kumimoji="1" lang="zh-CN" altLang="en-US" sz="1600" b="1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sym typeface="Open Sans" panose="020B0606030504020204" pitchFamily="34" charset="0"/>
                      </a:rPr>
                      <m:t>。</m:t>
                    </m:r>
                  </m:oMath>
                </a14:m>
                <a:r>
                  <a:rPr kumimoji="1" lang="zh-CN" altLang="en-US" sz="1600" b="1" dirty="0">
                    <a:solidFill>
                      <a:schemeClr val="bg1">
                        <a:lumMod val="50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sym typeface="Open Sans" panose="020B0606030504020204" pitchFamily="34" charset="0"/>
                  </a:rPr>
                  <a:t>进而可以采用均方贝尔曼误差来衡量通过神经网络拟合出的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600" b="1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sym typeface="Open Sans" panose="020B0606030504020204" pitchFamily="34" charset="0"/>
                          </a:rPr>
                        </m:ctrlPr>
                      </m:sSubPr>
                      <m:e>
                        <m:r>
                          <a:rPr kumimoji="1" lang="en-US" altLang="zh-CN" sz="1600" b="1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sym typeface="Open Sans" panose="020B0606030504020204" pitchFamily="34" charset="0"/>
                          </a:rPr>
                          <m:t>𝑸</m:t>
                        </m:r>
                      </m:e>
                      <m:sub>
                        <m:r>
                          <a:rPr kumimoji="1" lang="en-US" altLang="zh-CN" sz="1600" b="1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sym typeface="Open Sans" panose="020B0606030504020204" pitchFamily="34" charset="0"/>
                          </a:rPr>
                          <m:t>𝝓</m:t>
                        </m:r>
                      </m:sub>
                    </m:sSub>
                  </m:oMath>
                </a14:m>
                <a:r>
                  <a:rPr kumimoji="1" lang="zh-CN" altLang="en-US" sz="1600" b="1" dirty="0">
                    <a:solidFill>
                      <a:schemeClr val="bg1">
                        <a:lumMod val="50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sym typeface="Open Sans" panose="020B0606030504020204" pitchFamily="34" charset="0"/>
                  </a:rPr>
                  <a:t>和</a:t>
                </a:r>
                <a:r>
                  <a:rPr kumimoji="1" lang="en-US" altLang="zh-CN" sz="1600" b="1" dirty="0">
                    <a:solidFill>
                      <a:schemeClr val="bg1">
                        <a:lumMod val="50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sym typeface="Open Sans" panose="020B0606030504020204" pitchFamily="34" charset="0"/>
                  </a:rPr>
                  <a:t>Bellman</a:t>
                </a:r>
                <a:r>
                  <a:rPr kumimoji="1" lang="zh-CN" altLang="en-US" sz="1600" b="1" dirty="0">
                    <a:solidFill>
                      <a:schemeClr val="bg1">
                        <a:lumMod val="50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sym typeface="Open Sans" panose="020B0606030504020204" pitchFamily="34" charset="0"/>
                  </a:rPr>
                  <a:t>方程计算出价值之间的差距：</a:t>
                </a:r>
                <a:endParaRPr kumimoji="1" lang="en-US" altLang="zh-CN" sz="1600" b="1" dirty="0">
                  <a:solidFill>
                    <a:schemeClr val="bg1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Open Sans" panose="020B0606030504020204" pitchFamily="34" charset="0"/>
                </a:endParaRPr>
              </a:p>
              <a:p>
                <a:pPr algn="ctr" defTabSz="914400">
                  <a:lnSpc>
                    <a:spcPts val="3000"/>
                  </a:lnSpc>
                  <a:buClr>
                    <a:schemeClr val="accent1">
                      <a:lumMod val="75000"/>
                    </a:schemeClr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600" b="1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sym typeface="Open Sans" panose="020B0606030504020204" pitchFamily="34" charset="0"/>
                        </a:rPr>
                        <m:t>𝑳</m:t>
                      </m:r>
                      <m:d>
                        <m:dPr>
                          <m:ctrlPr>
                            <a:rPr kumimoji="1" lang="en-US" altLang="zh-CN" sz="1600" b="1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sym typeface="Open Sans" panose="020B0606030504020204" pitchFamily="34" charset="0"/>
                            </a:rPr>
                          </m:ctrlPr>
                        </m:dPr>
                        <m:e>
                          <m:r>
                            <a:rPr kumimoji="1" lang="en-US" altLang="zh-CN" sz="1600" b="1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sym typeface="Open Sans" panose="020B0606030504020204" pitchFamily="34" charset="0"/>
                            </a:rPr>
                            <m:t>𝝓</m:t>
                          </m:r>
                          <m:r>
                            <a:rPr kumimoji="1" lang="en-US" altLang="zh-CN" sz="1600" b="1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sym typeface="Open Sans" panose="020B0606030504020204" pitchFamily="34" charset="0"/>
                            </a:rPr>
                            <m:t>,</m:t>
                          </m:r>
                          <m:r>
                            <a:rPr kumimoji="1" lang="zh-CN" altLang="en-US" sz="1600" b="1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sym typeface="Open Sans" panose="020B0606030504020204" pitchFamily="34" charset="0"/>
                            </a:rPr>
                            <m:t>𝓓</m:t>
                          </m:r>
                        </m:e>
                      </m:d>
                      <m:r>
                        <a:rPr kumimoji="1" lang="en-US" altLang="zh-CN" sz="1600" b="1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sym typeface="Open Sans" panose="020B0606030504020204" pitchFamily="34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sz="1600" b="1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sym typeface="Open Sans" panose="020B060603050402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zh-CN" sz="1600" b="1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sym typeface="Open Sans" panose="020B0606030504020204" pitchFamily="34" charset="0"/>
                            </a:rPr>
                            <m:t>𝑬</m:t>
                          </m:r>
                        </m:e>
                        <m:sub>
                          <m:d>
                            <m:dPr>
                              <m:ctrlPr>
                                <a:rPr kumimoji="1" lang="en-US" altLang="zh-CN" sz="1600" b="1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sym typeface="Open Sans" panose="020B0606030504020204" pitchFamily="34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1600" b="1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sym typeface="Open Sans" panose="020B0606030504020204" pitchFamily="34" charset="0"/>
                                </a:rPr>
                                <m:t>𝒔</m:t>
                              </m:r>
                              <m:r>
                                <a:rPr kumimoji="1" lang="en-US" altLang="zh-CN" sz="1600" b="1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sym typeface="Open Sans" panose="020B0606030504020204" pitchFamily="34" charset="0"/>
                                </a:rPr>
                                <m:t>,</m:t>
                              </m:r>
                              <m:r>
                                <a:rPr kumimoji="1" lang="en-US" altLang="zh-CN" sz="1600" b="1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sym typeface="Open Sans" panose="020B0606030504020204" pitchFamily="34" charset="0"/>
                                </a:rPr>
                                <m:t>𝒂</m:t>
                              </m:r>
                              <m:r>
                                <a:rPr kumimoji="1" lang="en-US" altLang="zh-CN" sz="1600" b="1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sym typeface="Open Sans" panose="020B0606030504020204" pitchFamily="34" charset="0"/>
                                </a:rPr>
                                <m:t>,</m:t>
                              </m:r>
                              <m:r>
                                <a:rPr kumimoji="1" lang="en-US" altLang="zh-CN" sz="1600" b="1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sym typeface="Open Sans" panose="020B0606030504020204" pitchFamily="34" charset="0"/>
                                </a:rPr>
                                <m:t>𝒓</m:t>
                              </m:r>
                              <m:r>
                                <a:rPr kumimoji="1" lang="en-US" altLang="zh-CN" sz="1600" b="1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sym typeface="Open Sans" panose="020B0606030504020204" pitchFamily="34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kumimoji="1" lang="en-US" altLang="zh-CN" sz="1600" b="1" i="1" smtClean="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sym typeface="Open Sans" panose="020B060603050402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zh-CN" sz="1600" b="1" i="1" smtClean="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sym typeface="Open Sans" panose="020B0606030504020204" pitchFamily="34" charset="0"/>
                                    </a:rPr>
                                    <m:t>𝒔</m:t>
                                  </m:r>
                                </m:e>
                                <m:sup>
                                  <m:r>
                                    <a:rPr kumimoji="1" lang="en-US" altLang="zh-CN" sz="1600" b="1" i="1" smtClean="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sym typeface="Open Sans" panose="020B0606030504020204" pitchFamily="34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kumimoji="1" lang="en-US" altLang="zh-CN" sz="1600" b="1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sym typeface="Open Sans" panose="020B0606030504020204" pitchFamily="34" charset="0"/>
                                </a:rPr>
                                <m:t>,</m:t>
                              </m:r>
                              <m:r>
                                <a:rPr kumimoji="1" lang="en-US" altLang="zh-CN" sz="1600" b="1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sym typeface="Open Sans" panose="020B0606030504020204" pitchFamily="34" charset="0"/>
                                </a:rPr>
                                <m:t>𝒅</m:t>
                              </m:r>
                            </m:e>
                          </m:d>
                          <m:r>
                            <a:rPr kumimoji="1" lang="en-US" altLang="zh-CN" sz="1600" b="1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sym typeface="Open Sans" panose="020B0606030504020204" pitchFamily="34" charset="0"/>
                            </a:rPr>
                            <m:t>~</m:t>
                          </m:r>
                          <m:r>
                            <a:rPr kumimoji="1" lang="zh-CN" altLang="en-US" sz="1600" b="1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sym typeface="Open Sans" panose="020B0606030504020204" pitchFamily="34" charset="0"/>
                            </a:rPr>
                            <m:t>𝓓</m:t>
                          </m:r>
                        </m:sub>
                      </m:sSub>
                      <m:r>
                        <a:rPr kumimoji="1" lang="en-US" altLang="zh-CN" sz="1600" b="1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sym typeface="Open Sans" panose="020B0606030504020204" pitchFamily="34" charset="0"/>
                        </a:rPr>
                        <m:t>[</m:t>
                      </m:r>
                      <m:sSup>
                        <m:sSupPr>
                          <m:ctrlPr>
                            <a:rPr kumimoji="1" lang="en-US" altLang="zh-CN" sz="1600" b="1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sym typeface="Open Sans" panose="020B0606030504020204" pitchFamily="34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1" lang="en-US" altLang="zh-CN" sz="1600" b="1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sym typeface="Open Sans" panose="020B060603050402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sz="1600" b="1" i="1" smtClean="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sym typeface="Open Sans" panose="020B0606030504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1600" b="1" i="1" smtClean="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sym typeface="Open Sans" panose="020B0606030504020204" pitchFamily="34" charset="0"/>
                                    </a:rPr>
                                    <m:t>𝑸</m:t>
                                  </m:r>
                                </m:e>
                                <m:sub>
                                  <m:r>
                                    <a:rPr kumimoji="1" lang="en-US" altLang="zh-CN" sz="1600" b="1" i="1" smtClean="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sym typeface="Open Sans" panose="020B0606030504020204" pitchFamily="34" charset="0"/>
                                    </a:rPr>
                                    <m:t>𝝓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kumimoji="1" lang="en-US" altLang="zh-CN" sz="1600" b="1" i="1" smtClean="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sym typeface="Open Sans" panose="020B060603050402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sz="1600" b="1" i="1" smtClean="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sym typeface="Open Sans" panose="020B0606030504020204" pitchFamily="34" charset="0"/>
                                    </a:rPr>
                                    <m:t>𝒔</m:t>
                                  </m:r>
                                  <m:r>
                                    <a:rPr kumimoji="1" lang="en-US" altLang="zh-CN" sz="1600" b="1" i="1" smtClean="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sym typeface="Open Sans" panose="020B0606030504020204" pitchFamily="34" charset="0"/>
                                    </a:rPr>
                                    <m:t>,</m:t>
                                  </m:r>
                                  <m:r>
                                    <a:rPr kumimoji="1" lang="en-US" altLang="zh-CN" sz="1600" b="1" i="1" smtClean="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sym typeface="Open Sans" panose="020B0606030504020204" pitchFamily="34" charset="0"/>
                                    </a:rPr>
                                    <m:t>𝒂</m:t>
                                  </m:r>
                                </m:e>
                              </m:d>
                              <m:r>
                                <a:rPr kumimoji="1" lang="en-US" altLang="zh-CN" sz="1600" b="1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sym typeface="Open Sans" panose="020B0606030504020204" pitchFamily="34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kumimoji="1" lang="en-US" altLang="zh-CN" sz="1600" b="1" i="1" smtClean="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sym typeface="Open Sans" panose="020B060603050402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sz="1600" b="1" i="1" smtClean="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sym typeface="Open Sans" panose="020B0606030504020204" pitchFamily="34" charset="0"/>
                                    </a:rPr>
                                    <m:t>𝒓</m:t>
                                  </m:r>
                                  <m:r>
                                    <a:rPr kumimoji="1" lang="en-US" altLang="zh-CN" sz="1600" b="1" i="1" smtClean="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sym typeface="Open Sans" panose="020B0606030504020204" pitchFamily="34" charset="0"/>
                                    </a:rPr>
                                    <m:t>+</m:t>
                                  </m:r>
                                  <m:r>
                                    <a:rPr kumimoji="1" lang="en-US" altLang="zh-CN" sz="1600" b="1" i="1" smtClean="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sym typeface="Open Sans" panose="020B0606030504020204" pitchFamily="34" charset="0"/>
                                    </a:rPr>
                                    <m:t>𝜸</m:t>
                                  </m:r>
                                  <m:d>
                                    <m:dPr>
                                      <m:ctrlPr>
                                        <a:rPr kumimoji="1" lang="en-US" altLang="zh-CN" sz="1600" b="1" i="1" smtClean="0">
                                          <a:solidFill>
                                            <a:schemeClr val="bg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sym typeface="Open Sans" panose="020B060603050402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1" lang="en-US" altLang="zh-CN" sz="1600" b="1" i="1" smtClean="0">
                                          <a:solidFill>
                                            <a:schemeClr val="bg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sym typeface="Open Sans" panose="020B0606030504020204" pitchFamily="34" charset="0"/>
                                        </a:rPr>
                                        <m:t>𝟏</m:t>
                                      </m:r>
                                      <m:r>
                                        <a:rPr kumimoji="1" lang="en-US" altLang="zh-CN" sz="1600" b="1" i="1" smtClean="0">
                                          <a:solidFill>
                                            <a:schemeClr val="bg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sym typeface="Open Sans" panose="020B0606030504020204" pitchFamily="34" charset="0"/>
                                        </a:rPr>
                                        <m:t>−</m:t>
                                      </m:r>
                                      <m:r>
                                        <a:rPr kumimoji="1" lang="en-US" altLang="zh-CN" sz="1600" b="1" i="1" smtClean="0">
                                          <a:solidFill>
                                            <a:schemeClr val="bg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sym typeface="Open Sans" panose="020B0606030504020204" pitchFamily="34" charset="0"/>
                                        </a:rPr>
                                        <m:t>𝒅</m:t>
                                      </m:r>
                                    </m:e>
                                  </m:d>
                                  <m:limLow>
                                    <m:limLowPr>
                                      <m:ctrlPr>
                                        <a:rPr kumimoji="1" lang="en-US" altLang="zh-CN" sz="1600" b="1" i="1" smtClean="0">
                                          <a:solidFill>
                                            <a:schemeClr val="bg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sym typeface="Open Sans" panose="020B0606030504020204" pitchFamily="34" charset="0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kumimoji="1" lang="en-US" altLang="zh-CN" sz="1600" b="0" i="0" smtClean="0">
                                          <a:solidFill>
                                            <a:schemeClr val="bg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sym typeface="Open Sans" panose="020B0606030504020204" pitchFamily="34" charset="0"/>
                                        </a:rPr>
                                        <m:t>max</m:t>
                                      </m:r>
                                    </m:e>
                                    <m:lim>
                                      <m:sSup>
                                        <m:sSupPr>
                                          <m:ctrlPr>
                                            <a:rPr kumimoji="1" lang="en-US" altLang="zh-CN" sz="1600" b="1" i="1" smtClean="0">
                                              <a:solidFill>
                                                <a:schemeClr val="bg1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sym typeface="Open Sans" panose="020B0606030504020204" pitchFamily="34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kumimoji="1" lang="en-US" altLang="zh-CN" sz="1600" b="1" i="1" smtClean="0">
                                              <a:solidFill>
                                                <a:schemeClr val="bg1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sym typeface="Open Sans" panose="020B0606030504020204" pitchFamily="34" charset="0"/>
                                            </a:rPr>
                                            <m:t>𝒂</m:t>
                                          </m:r>
                                        </m:e>
                                        <m:sup>
                                          <m:r>
                                            <a:rPr kumimoji="1" lang="en-US" altLang="zh-CN" sz="1600" b="1" i="1" smtClean="0">
                                              <a:solidFill>
                                                <a:schemeClr val="bg1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sym typeface="Open Sans" panose="020B0606030504020204" pitchFamily="34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lim>
                                  </m:limLow>
                                  <m:sSub>
                                    <m:sSubPr>
                                      <m:ctrlPr>
                                        <a:rPr kumimoji="1" lang="en-US" altLang="zh-CN" sz="1600" b="1" i="1" smtClean="0">
                                          <a:solidFill>
                                            <a:schemeClr val="bg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sym typeface="Open Sans" panose="020B060603050402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sz="1600" b="1" i="1" smtClean="0">
                                          <a:solidFill>
                                            <a:schemeClr val="bg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sym typeface="Open Sans" panose="020B0606030504020204" pitchFamily="34" charset="0"/>
                                        </a:rPr>
                                        <m:t>𝑸</m:t>
                                      </m:r>
                                    </m:e>
                                    <m:sub>
                                      <m:r>
                                        <a:rPr kumimoji="1" lang="en-US" altLang="zh-CN" sz="1600" b="1" i="1" smtClean="0">
                                          <a:solidFill>
                                            <a:schemeClr val="bg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sym typeface="Open Sans" panose="020B0606030504020204" pitchFamily="34" charset="0"/>
                                        </a:rPr>
                                        <m:t>𝑻𝒂𝒓𝒈𝒆𝒕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kumimoji="1" lang="en-US" altLang="zh-CN" sz="1600" b="1" i="1" smtClean="0">
                                          <a:solidFill>
                                            <a:schemeClr val="bg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sym typeface="Open Sans" panose="020B0606030504020204" pitchFamily="34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kumimoji="1" lang="en-US" altLang="zh-CN" sz="1600" b="1" i="1" smtClean="0">
                                              <a:solidFill>
                                                <a:schemeClr val="bg1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sym typeface="Open Sans" panose="020B0606030504020204" pitchFamily="34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kumimoji="1" lang="en-US" altLang="zh-CN" sz="1600" b="1" i="1" smtClean="0">
                                              <a:solidFill>
                                                <a:schemeClr val="bg1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sym typeface="Open Sans" panose="020B0606030504020204" pitchFamily="34" charset="0"/>
                                            </a:rPr>
                                            <m:t>𝒔</m:t>
                                          </m:r>
                                        </m:e>
                                        <m:sup>
                                          <m:r>
                                            <a:rPr kumimoji="1" lang="en-US" altLang="zh-CN" sz="1600" b="1" i="1" smtClean="0">
                                              <a:solidFill>
                                                <a:schemeClr val="bg1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sym typeface="Open Sans" panose="020B0606030504020204" pitchFamily="34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  <m:r>
                                        <a:rPr kumimoji="1" lang="en-US" altLang="zh-CN" sz="1600" b="1" i="1" smtClean="0">
                                          <a:solidFill>
                                            <a:schemeClr val="bg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sym typeface="Open Sans" panose="020B0606030504020204" pitchFamily="34" charset="0"/>
                                        </a:rPr>
                                        <m:t> </m:t>
                                      </m:r>
                                    </m:e>
                                  </m:d>
                                </m:e>
                              </m:d>
                            </m:e>
                          </m:d>
                        </m:e>
                        <m:sup>
                          <m:r>
                            <a:rPr kumimoji="1" lang="en-US" altLang="zh-CN" sz="1600" b="1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sym typeface="Open Sans" panose="020B0606030504020204" pitchFamily="34" charset="0"/>
                            </a:rPr>
                            <m:t>𝟐</m:t>
                          </m:r>
                        </m:sup>
                      </m:sSup>
                      <m:r>
                        <a:rPr kumimoji="1" lang="en-US" altLang="zh-CN" sz="1600" b="1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sym typeface="Open Sans" panose="020B0606030504020204" pitchFamily="34" charset="0"/>
                        </a:rPr>
                        <m:t>]</m:t>
                      </m:r>
                    </m:oMath>
                  </m:oMathPara>
                </a14:m>
                <a:endParaRPr kumimoji="1" lang="en-US" altLang="zh-CN" sz="1600" b="1" dirty="0">
                  <a:solidFill>
                    <a:schemeClr val="bg1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Open Sans" panose="020B0606030504020204" pitchFamily="34" charset="0"/>
                </a:endParaRPr>
              </a:p>
              <a:p>
                <a:pPr marL="180000" indent="-228600" defTabSz="914400">
                  <a:lnSpc>
                    <a:spcPts val="3000"/>
                  </a:lnSpc>
                  <a:buClr>
                    <a:schemeClr val="accent1">
                      <a:lumMod val="75000"/>
                    </a:schemeClr>
                  </a:buClr>
                  <a:buSzPct val="90000"/>
                  <a:buFont typeface="Wingdings" pitchFamily="2" charset="2"/>
                  <a:buChar char="l"/>
                </a:pPr>
                <a:r>
                  <a:rPr kumimoji="1" lang="zh-CN" altLang="en-US" sz="1600" b="1" dirty="0">
                    <a:solidFill>
                      <a:schemeClr val="bg1">
                        <a:lumMod val="50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sym typeface="Open Sans" panose="020B0606030504020204" pitchFamily="34" charset="0"/>
                  </a:rPr>
                  <a:t>其中，通过贝尔曼最优方程计算出的价值为</a:t>
                </a:r>
                <a:endParaRPr kumimoji="1" lang="en-US" altLang="zh-CN" sz="1600" b="1" dirty="0">
                  <a:solidFill>
                    <a:schemeClr val="bg1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Open Sans" panose="020B0606030504020204" pitchFamily="34" charset="0"/>
                </a:endParaRPr>
              </a:p>
              <a:p>
                <a:pPr algn="ctr" defTabSz="914400">
                  <a:lnSpc>
                    <a:spcPts val="3000"/>
                  </a:lnSpc>
                  <a:buClr>
                    <a:schemeClr val="accent1">
                      <a:lumMod val="75000"/>
                    </a:schemeClr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CN" sz="1600" b="1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sym typeface="Open Sans" panose="020B0606030504020204" pitchFamily="34" charset="0"/>
                        </a:rPr>
                        <m:t>r</m:t>
                      </m:r>
                      <m:r>
                        <a:rPr kumimoji="1" lang="en-US" altLang="zh-CN" sz="1600" b="1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sym typeface="Open Sans" panose="020B0606030504020204" pitchFamily="34" charset="0"/>
                        </a:rPr>
                        <m:t>+</m:t>
                      </m:r>
                      <m:r>
                        <a:rPr kumimoji="1" lang="en-US" altLang="zh-CN" sz="1600" b="1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sym typeface="Open Sans" panose="020B0606030504020204" pitchFamily="34" charset="0"/>
                        </a:rPr>
                        <m:t>𝜸</m:t>
                      </m:r>
                      <m:d>
                        <m:dPr>
                          <m:ctrlPr>
                            <a:rPr kumimoji="1" lang="en-US" altLang="zh-CN" sz="1600" b="1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sym typeface="Open Sans" panose="020B0606030504020204" pitchFamily="34" charset="0"/>
                            </a:rPr>
                          </m:ctrlPr>
                        </m:dPr>
                        <m:e>
                          <m:r>
                            <a:rPr kumimoji="1" lang="en-US" altLang="zh-CN" sz="1600" b="1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sym typeface="Open Sans" panose="020B0606030504020204" pitchFamily="34" charset="0"/>
                            </a:rPr>
                            <m:t>𝟏</m:t>
                          </m:r>
                          <m:r>
                            <a:rPr kumimoji="1" lang="en-US" altLang="zh-CN" sz="1600" b="1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sym typeface="Open Sans" panose="020B0606030504020204" pitchFamily="34" charset="0"/>
                            </a:rPr>
                            <m:t>−</m:t>
                          </m:r>
                          <m:r>
                            <a:rPr kumimoji="1" lang="en-US" altLang="zh-CN" sz="1600" b="1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sym typeface="Open Sans" panose="020B0606030504020204" pitchFamily="34" charset="0"/>
                            </a:rPr>
                            <m:t>𝒅</m:t>
                          </m:r>
                        </m:e>
                      </m:d>
                      <m:limLow>
                        <m:limLowPr>
                          <m:ctrlPr>
                            <a:rPr kumimoji="1" lang="en-US" altLang="zh-CN" sz="1600" b="1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sym typeface="Open Sans" panose="020B0606030504020204" pitchFamily="34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kumimoji="1" lang="en-US" altLang="zh-CN" sz="1600" b="0" i="0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sym typeface="Open Sans" panose="020B0606030504020204" pitchFamily="34" charset="0"/>
                            </a:rPr>
                            <m:t>max</m:t>
                          </m:r>
                        </m:e>
                        <m:lim>
                          <m:sSup>
                            <m:sSupPr>
                              <m:ctrlPr>
                                <a:rPr kumimoji="1" lang="en-US" altLang="zh-CN" sz="1600" b="1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sym typeface="Open Sans" panose="020B0606030504020204" pitchFamily="34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1600" b="1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sym typeface="Open Sans" panose="020B0606030504020204" pitchFamily="34" charset="0"/>
                                </a:rPr>
                                <m:t>𝒂</m:t>
                              </m:r>
                            </m:e>
                            <m:sup>
                              <m:r>
                                <a:rPr kumimoji="1" lang="en-US" altLang="zh-CN" sz="1600" b="1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sym typeface="Open Sans" panose="020B0606030504020204" pitchFamily="34" charset="0"/>
                                </a:rPr>
                                <m:t>′</m:t>
                              </m:r>
                            </m:sup>
                          </m:sSup>
                        </m:lim>
                      </m:limLow>
                      <m:sSub>
                        <m:sSubPr>
                          <m:ctrlPr>
                            <a:rPr kumimoji="1" lang="en-US" altLang="zh-CN" sz="1600" b="1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sym typeface="Open Sans" panose="020B060603050402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zh-CN" sz="1600" b="1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sym typeface="Open Sans" panose="020B0606030504020204" pitchFamily="34" charset="0"/>
                            </a:rPr>
                            <m:t>𝑸</m:t>
                          </m:r>
                        </m:e>
                        <m:sub>
                          <m:r>
                            <a:rPr kumimoji="1" lang="en-US" altLang="zh-CN" sz="1600" b="1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sym typeface="Open Sans" panose="020B0606030504020204" pitchFamily="34" charset="0"/>
                            </a:rPr>
                            <m:t>𝑻𝒂𝒓𝒈𝒆𝒕</m:t>
                          </m:r>
                        </m:sub>
                      </m:sSub>
                      <m:r>
                        <a:rPr kumimoji="1" lang="en-US" altLang="zh-CN" sz="1600" b="1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sym typeface="Open Sans" panose="020B0606030504020204" pitchFamily="34" charset="0"/>
                        </a:rPr>
                        <m:t>(</m:t>
                      </m:r>
                      <m:sSup>
                        <m:sSupPr>
                          <m:ctrlPr>
                            <a:rPr kumimoji="1" lang="en-US" altLang="zh-CN" sz="1600" b="1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sym typeface="Open Sans" panose="020B0606030504020204" pitchFamily="34" charset="0"/>
                            </a:rPr>
                          </m:ctrlPr>
                        </m:sSupPr>
                        <m:e>
                          <m:r>
                            <a:rPr kumimoji="1" lang="en-US" altLang="zh-CN" sz="1600" b="1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sym typeface="Open Sans" panose="020B0606030504020204" pitchFamily="34" charset="0"/>
                            </a:rPr>
                            <m:t>𝒔</m:t>
                          </m:r>
                        </m:e>
                        <m:sup>
                          <m:r>
                            <a:rPr kumimoji="1" lang="en-US" altLang="zh-CN" sz="1600" b="1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sym typeface="Open Sans" panose="020B0606030504020204" pitchFamily="34" charset="0"/>
                            </a:rPr>
                            <m:t>′</m:t>
                          </m:r>
                        </m:sup>
                      </m:sSup>
                      <m:r>
                        <a:rPr kumimoji="1" lang="en-US" altLang="zh-CN" sz="1600" b="1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sym typeface="Open Sans" panose="020B0606030504020204" pitchFamily="34" charset="0"/>
                        </a:rPr>
                        <m:t>)</m:t>
                      </m:r>
                    </m:oMath>
                  </m:oMathPara>
                </a14:m>
                <a:endParaRPr kumimoji="1" lang="en-US" altLang="zh-CN" sz="1600" b="1" dirty="0">
                  <a:solidFill>
                    <a:schemeClr val="bg1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Open Sans" panose="020B0606030504020204" pitchFamily="34" charset="0"/>
                </a:endParaRPr>
              </a:p>
              <a:p>
                <a:pPr marL="180000" indent="-228600" defTabSz="914400">
                  <a:lnSpc>
                    <a:spcPts val="3000"/>
                  </a:lnSpc>
                  <a:buClr>
                    <a:schemeClr val="accent1">
                      <a:lumMod val="75000"/>
                    </a:schemeClr>
                  </a:buClr>
                  <a:buSzPct val="90000"/>
                  <a:buFont typeface="Wingdings" pitchFamily="2" charset="2"/>
                  <a:buChar char="l"/>
                </a:pPr>
                <a:r>
                  <a:rPr kumimoji="1" lang="zh-CN" altLang="en-US" sz="1600" b="1" dirty="0">
                    <a:solidFill>
                      <a:schemeClr val="bg1">
                        <a:lumMod val="50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sym typeface="Open Sans" panose="020B0606030504020204" pitchFamily="34" charset="0"/>
                  </a:rPr>
                  <a:t>称为目标（</a:t>
                </a:r>
                <a:r>
                  <a:rPr kumimoji="1" lang="en-US" altLang="zh-CN" sz="1600" b="1" dirty="0">
                    <a:solidFill>
                      <a:schemeClr val="bg1">
                        <a:lumMod val="50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sym typeface="Open Sans" panose="020B0606030504020204" pitchFamily="34" charset="0"/>
                  </a:rPr>
                  <a:t>Target</a:t>
                </a:r>
                <a:r>
                  <a:rPr kumimoji="1" lang="zh-CN" altLang="en-US" sz="1600" b="1" dirty="0">
                    <a:solidFill>
                      <a:schemeClr val="bg1">
                        <a:lumMod val="50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sym typeface="Open Sans" panose="020B0606030504020204" pitchFamily="34" charset="0"/>
                  </a:rPr>
                  <a:t>）。当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sz="1600" b="1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sym typeface="Open Sans" panose="020B0606030504020204" pitchFamily="34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kumimoji="1" lang="en-US" altLang="zh-CN" sz="1600" b="1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sym typeface="Open Sans" panose="020B0606030504020204" pitchFamily="34" charset="0"/>
                          </a:rPr>
                          <m:t>s</m:t>
                        </m:r>
                      </m:e>
                      <m:sup>
                        <m:r>
                          <a:rPr kumimoji="1" lang="en-US" altLang="zh-CN" sz="1600" b="1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sym typeface="Open Sans" panose="020B0606030504020204" pitchFamily="34" charset="0"/>
                          </a:rPr>
                          <m:t>′</m:t>
                        </m:r>
                      </m:sup>
                    </m:sSup>
                    <m:r>
                      <a:rPr kumimoji="1" lang="zh-CN" altLang="en-US" sz="1600" b="1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sym typeface="Open Sans" panose="020B0606030504020204" pitchFamily="34" charset="0"/>
                      </a:rPr>
                      <m:t>为</m:t>
                    </m:r>
                  </m:oMath>
                </a14:m>
                <a:r>
                  <a:rPr kumimoji="1" lang="zh-CN" altLang="en-US" sz="1600" b="1" dirty="0">
                    <a:solidFill>
                      <a:schemeClr val="bg1">
                        <a:lumMod val="50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sym typeface="Open Sans" panose="020B0606030504020204" pitchFamily="34" charset="0"/>
                  </a:rPr>
                  <a:t>终止状态时，</a:t>
                </a:r>
                <a:r>
                  <a:rPr kumimoji="1" lang="en-US" altLang="zh-CN" sz="1600" b="1" dirty="0">
                    <a:solidFill>
                      <a:schemeClr val="bg1">
                        <a:lumMod val="50000"/>
                      </a:schemeClr>
                    </a:solidFill>
                    <a:ea typeface="Microsoft YaHei" panose="020B0503020204020204" pitchFamily="34" charset="-122"/>
                    <a:sym typeface="Open Sans" panose="020B0606030504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CN" sz="1600" b="1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sym typeface="Open Sans" panose="020B0606030504020204" pitchFamily="34" charset="0"/>
                      </a:rPr>
                      <m:t>d</m:t>
                    </m:r>
                    <m:r>
                      <a:rPr kumimoji="1" lang="en-US" altLang="zh-CN" sz="1600" b="1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sym typeface="Open Sans" panose="020B0606030504020204" pitchFamily="34" charset="0"/>
                      </a:rPr>
                      <m:t>=</m:t>
                    </m:r>
                    <m:r>
                      <a:rPr kumimoji="1" lang="en-US" altLang="zh-CN" sz="1600" b="1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sym typeface="Open Sans" panose="020B0606030504020204" pitchFamily="34" charset="0"/>
                      </a:rPr>
                      <m:t>𝟏</m:t>
                    </m:r>
                    <m:r>
                      <a:rPr kumimoji="1" lang="zh-CN" altLang="en-US" sz="1600" b="1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sym typeface="Open Sans" panose="020B0606030504020204" pitchFamily="34" charset="0"/>
                      </a:rPr>
                      <m:t>，</m:t>
                    </m:r>
                  </m:oMath>
                </a14:m>
                <a:r>
                  <a:rPr kumimoji="1" lang="zh-CN" altLang="en-US" sz="1600" b="1" dirty="0">
                    <a:solidFill>
                      <a:schemeClr val="bg1">
                        <a:lumMod val="50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sym typeface="Open Sans" panose="020B0606030504020204" pitchFamily="34" charset="0"/>
                  </a:rPr>
                  <a:t>否则</a:t>
                </a:r>
                <a14:m>
                  <m:oMath xmlns:m="http://schemas.openxmlformats.org/officeDocument/2006/math">
                    <m:r>
                      <a:rPr kumimoji="1" lang="en-US" altLang="zh-CN" sz="1600" b="1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sym typeface="Open Sans" panose="020B0606030504020204" pitchFamily="34" charset="0"/>
                      </a:rPr>
                      <m:t>𝒅</m:t>
                    </m:r>
                    <m:r>
                      <a:rPr kumimoji="1" lang="en-US" altLang="zh-CN" sz="1600" b="1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sym typeface="Open Sans" panose="020B0606030504020204" pitchFamily="34" charset="0"/>
                      </a:rPr>
                      <m:t>=</m:t>
                    </m:r>
                    <m:r>
                      <a:rPr kumimoji="1" lang="en-US" altLang="zh-CN" sz="1600" b="1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sym typeface="Open Sans" panose="020B0606030504020204" pitchFamily="34" charset="0"/>
                      </a:rPr>
                      <m:t>𝟎</m:t>
                    </m:r>
                  </m:oMath>
                </a14:m>
                <a:endParaRPr kumimoji="1" lang="en-US" altLang="zh-CN" sz="1600" b="1" dirty="0">
                  <a:solidFill>
                    <a:schemeClr val="bg1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Open Sans" panose="020B0606030504020204" pitchFamily="34" charset="0"/>
                </a:endParaRPr>
              </a:p>
            </p:txBody>
          </p:sp>
        </mc:Choice>
        <mc:Fallback>
          <p:sp>
            <p:nvSpPr>
              <p:cNvPr id="27" name="ïṡ1íde">
                <a:extLst>
                  <a:ext uri="{FF2B5EF4-FFF2-40B4-BE49-F238E27FC236}">
                    <a16:creationId xmlns:a16="http://schemas.microsoft.com/office/drawing/2014/main" id="{855D0E68-CDB0-8952-F1C6-3B18D50020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033" y="1336886"/>
                <a:ext cx="8719731" cy="4020306"/>
              </a:xfrm>
              <a:prstGeom prst="snip2SameRect">
                <a:avLst>
                  <a:gd name="adj1" fmla="val 0"/>
                  <a:gd name="adj2" fmla="val 0"/>
                </a:avLst>
              </a:prstGeom>
              <a:blipFill>
                <a:blip r:embed="rId2"/>
                <a:stretch>
                  <a:fillRect l="-14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组合 2">
            <a:extLst>
              <a:ext uri="{FF2B5EF4-FFF2-40B4-BE49-F238E27FC236}">
                <a16:creationId xmlns:a16="http://schemas.microsoft.com/office/drawing/2014/main" id="{7AF5272E-E043-DF89-22AC-DB4546EF20AC}"/>
              </a:ext>
            </a:extLst>
          </p:cNvPr>
          <p:cNvGrpSpPr/>
          <p:nvPr/>
        </p:nvGrpSpPr>
        <p:grpSpPr>
          <a:xfrm>
            <a:off x="9916160" y="437401"/>
            <a:ext cx="1573877" cy="1545667"/>
            <a:chOff x="5437761" y="2329774"/>
            <a:chExt cx="2198451" cy="2198451"/>
          </a:xfrm>
        </p:grpSpPr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1CD16360-879B-3C84-C9CF-0DB48B2353F9}"/>
                </a:ext>
              </a:extLst>
            </p:cNvPr>
            <p:cNvSpPr/>
            <p:nvPr/>
          </p:nvSpPr>
          <p:spPr>
            <a:xfrm>
              <a:off x="5437761" y="2329774"/>
              <a:ext cx="2198451" cy="219845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7FA84742-E721-F3ED-5D34-07F9E0FA27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25307" y="2417320"/>
              <a:ext cx="2023358" cy="202335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323347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352</TotalTime>
  <Words>1304</Words>
  <Application>Microsoft Office PowerPoint</Application>
  <PresentationFormat>宽屏</PresentationFormat>
  <Paragraphs>142</Paragraphs>
  <Slides>18</Slides>
  <Notes>1</Notes>
  <HiddenSlides>0</HiddenSlides>
  <MMClips>1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5" baseType="lpstr">
      <vt:lpstr>等线</vt:lpstr>
      <vt:lpstr>等线 Light</vt:lpstr>
      <vt:lpstr>Microsoft YaHei</vt:lpstr>
      <vt:lpstr>Arial</vt:lpstr>
      <vt:lpstr>Cambria Math</vt:lpstr>
      <vt:lpstr>Wingdings</vt:lpstr>
      <vt:lpstr>Office 主题​​</vt:lpstr>
      <vt:lpstr>深度确定性策略梯度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深度确定性策略梯度</dc:title>
  <dc:creator>怪兽 仙牲</dc:creator>
  <cp:lastModifiedBy>怪兽 仙牲</cp:lastModifiedBy>
  <cp:revision>2</cp:revision>
  <dcterms:created xsi:type="dcterms:W3CDTF">2023-08-03T02:08:18Z</dcterms:created>
  <dcterms:modified xsi:type="dcterms:W3CDTF">2023-08-04T07:24:29Z</dcterms:modified>
</cp:coreProperties>
</file>